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30.jpg" ContentType="image/jpeg"/>
  <Override PartName="/ppt/media/image31.jpg" ContentType="image/jpeg"/>
  <Override PartName="/ppt/media/image33.jpg" ContentType="image/jpeg"/>
  <Override PartName="/ppt/media/image34.jpg" ContentType="image/jpeg"/>
  <Override PartName="/ppt/notesSlides/notesSlide12.xml" ContentType="application/vnd.openxmlformats-officedocument.presentationml.notesSlide+xml"/>
  <Override PartName="/ppt/media/image35.jpg" ContentType="image/jpeg"/>
  <Override PartName="/ppt/notesSlides/notesSlide13.xml" ContentType="application/vnd.openxmlformats-officedocument.presentationml.notesSlide+xml"/>
  <Override PartName="/ppt/media/image36.jpg" ContentType="image/jpeg"/>
  <Override PartName="/ppt/media/image37.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63" r:id="rId3"/>
    <p:sldId id="264" r:id="rId4"/>
    <p:sldId id="402" r:id="rId5"/>
    <p:sldId id="403" r:id="rId6"/>
    <p:sldId id="404" r:id="rId7"/>
    <p:sldId id="414" r:id="rId8"/>
    <p:sldId id="265" r:id="rId9"/>
    <p:sldId id="362" r:id="rId10"/>
    <p:sldId id="282" r:id="rId11"/>
    <p:sldId id="360" r:id="rId12"/>
    <p:sldId id="370" r:id="rId13"/>
    <p:sldId id="371" r:id="rId14"/>
    <p:sldId id="361" r:id="rId15"/>
    <p:sldId id="363" r:id="rId16"/>
    <p:sldId id="364" r:id="rId17"/>
    <p:sldId id="365" r:id="rId18"/>
    <p:sldId id="366" r:id="rId19"/>
    <p:sldId id="367" r:id="rId20"/>
    <p:sldId id="368" r:id="rId21"/>
    <p:sldId id="369" r:id="rId22"/>
    <p:sldId id="398" r:id="rId23"/>
    <p:sldId id="302" r:id="rId24"/>
    <p:sldId id="380" r:id="rId25"/>
    <p:sldId id="316" r:id="rId26"/>
    <p:sldId id="379" r:id="rId27"/>
    <p:sldId id="378" r:id="rId28"/>
    <p:sldId id="415" r:id="rId29"/>
    <p:sldId id="399" r:id="rId30"/>
    <p:sldId id="377" r:id="rId31"/>
    <p:sldId id="400" r:id="rId32"/>
    <p:sldId id="376" r:id="rId33"/>
    <p:sldId id="374" r:id="rId34"/>
    <p:sldId id="375" r:id="rId35"/>
    <p:sldId id="373" r:id="rId36"/>
    <p:sldId id="401" r:id="rId37"/>
    <p:sldId id="391" r:id="rId38"/>
    <p:sldId id="349" r:id="rId39"/>
    <p:sldId id="350" r:id="rId40"/>
    <p:sldId id="351" r:id="rId41"/>
    <p:sldId id="356" r:id="rId42"/>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585C9"/>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71577" autoAdjust="0"/>
  </p:normalViewPr>
  <p:slideViewPr>
    <p:cSldViewPr>
      <p:cViewPr>
        <p:scale>
          <a:sx n="100" d="100"/>
          <a:sy n="100" d="100"/>
        </p:scale>
        <p:origin x="1914" y="-648"/>
      </p:cViewPr>
      <p:guideLst>
        <p:guide orient="horz" pos="2880"/>
        <p:guide pos="2160"/>
      </p:guideLst>
    </p:cSldViewPr>
  </p:slid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5ED36A2D-3468-4939-904E-153CA4B92337}" type="datetimeFigureOut">
              <a:rPr lang="en-GB" smtClean="0"/>
              <a:t>20/09/2018</a:t>
            </a:fld>
            <a:endParaRPr lang="en-GB"/>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61CBC34C-9FF9-4E0B-A208-826EC63E39CE}" type="slidenum">
              <a:rPr lang="en-GB" smtClean="0"/>
              <a:t>‹#›</a:t>
            </a:fld>
            <a:endParaRPr lang="en-GB"/>
          </a:p>
        </p:txBody>
      </p:sp>
    </p:spTree>
    <p:extLst>
      <p:ext uri="{BB962C8B-B14F-4D97-AF65-F5344CB8AC3E}">
        <p14:creationId xmlns:p14="http://schemas.microsoft.com/office/powerpoint/2010/main" val="9020190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hatis.techtarget.com/definition/3-D-three-dimensions-or-three-dimensional"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whatis.techtarget.com/definition/Google-Maps" TargetMode="External"/><Relationship Id="rId4" Type="http://schemas.openxmlformats.org/officeDocument/2006/relationships/hyperlink" Target="https://whatis.techtarget.com/definition/Google-Street-View"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aaai.org/AITopics/html/history.html#bhist1"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www.aaai.org/AITopics/html/seachreason.html" TargetMode="External"/><Relationship Id="rId5" Type="http://schemas.openxmlformats.org/officeDocument/2006/relationships/hyperlink" Target="http://www.aaai.org/AITopics/html/chess.html" TargetMode="External"/><Relationship Id="rId4" Type="http://schemas.openxmlformats.org/officeDocument/2006/relationships/hyperlink" Target="http://www.aaai.org/AITopics/html/tributes.html#bhist11"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Turing_test" TargetMode="External"/><Relationship Id="rId7" Type="http://schemas.openxmlformats.org/officeDocument/2006/relationships/hyperlink" Target="https://en.wikipedia.org/wiki/Nils_John_Nilsson"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en.wikipedia.org/wiki/Ben_Goertzel" TargetMode="External"/><Relationship Id="rId5" Type="http://schemas.openxmlformats.org/officeDocument/2006/relationships/hyperlink" Target="https://en.wikipedia.org/wiki/Steve_Wozniak" TargetMode="External"/><Relationship Id="rId4" Type="http://schemas.openxmlformats.org/officeDocument/2006/relationships/hyperlink" Target="https://en.wikipedia.org/wiki/Alan_Turing"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time.com/2847900/eugene-goostman-turing-test/" TargetMode="External"/><Relationship Id="rId7" Type="http://schemas.openxmlformats.org/officeDocument/2006/relationships/hyperlink" Target="https://www.propublica.org/article/machine-bias-risk-assessments-in-criminal-sentencing"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gizmodo.com/5256650/camera-misses-the-mark-on-racial-sensitivity" TargetMode="External"/><Relationship Id="rId5" Type="http://schemas.openxmlformats.org/officeDocument/2006/relationships/hyperlink" Target="http://www.evolvingai.org/fooling" TargetMode="External"/><Relationship Id="rId4" Type="http://schemas.openxmlformats.org/officeDocument/2006/relationships/hyperlink" Target="http://kernelmag.dailydot.com/issue-sections/features-issue-sections/15708/addicting-apps-mobile-technology-health/"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The LIVE by </a:t>
            </a:r>
            <a:r>
              <a:rPr lang="en-GB" sz="1200" b="0" i="0" kern="1200" dirty="0" err="1" smtClean="0">
                <a:solidFill>
                  <a:schemeClr val="tx1"/>
                </a:solidFill>
                <a:effectLst/>
                <a:latin typeface="+mn-lt"/>
                <a:ea typeface="+mn-ea"/>
                <a:cs typeface="+mn-cs"/>
              </a:rPr>
              <a:t>EarlySense</a:t>
            </a:r>
            <a:r>
              <a:rPr lang="en-GB" sz="1200" b="0" i="0" kern="1200" dirty="0" smtClean="0">
                <a:solidFill>
                  <a:schemeClr val="tx1"/>
                </a:solidFill>
                <a:effectLst/>
                <a:latin typeface="+mn-lt"/>
                <a:ea typeface="+mn-ea"/>
                <a:cs typeface="+mn-cs"/>
              </a:rPr>
              <a:t> is a remote monitoring device that monitors sleep and vital statistics for bedridden patients. The piezoelectric sensor disk plugs into an outlet and slides under a patient’s mattress. Real time patient vitals can be monitored through a mobile application, which can be supervised by caregivers and clinicians. The device, which was only available in hospitals, was made available to consumers in January 2017. Clinical studies found that the device is 92.5% accurate when detecting sleep patterns, heart rate, breathing, movement, and other potential stressors. A monthly subscription is required to monitor the device.</a:t>
            </a:r>
          </a:p>
          <a:p>
            <a:endParaRPr lang="en-GB" sz="1200" b="0" i="0" kern="1200" dirty="0" smtClean="0">
              <a:solidFill>
                <a:schemeClr val="tx1"/>
              </a:solidFill>
              <a:effectLst/>
              <a:latin typeface="+mn-lt"/>
              <a:ea typeface="+mn-ea"/>
              <a:cs typeface="+mn-cs"/>
            </a:endParaRPr>
          </a:p>
          <a:p>
            <a:pPr fontAlgn="base"/>
            <a:r>
              <a:rPr lang="en-GB" sz="1200" b="0" i="0" kern="1200" dirty="0" smtClean="0">
                <a:solidFill>
                  <a:schemeClr val="tx1"/>
                </a:solidFill>
                <a:effectLst/>
                <a:latin typeface="+mn-lt"/>
                <a:ea typeface="+mn-ea"/>
                <a:cs typeface="+mn-cs"/>
              </a:rPr>
              <a:t>The </a:t>
            </a:r>
            <a:r>
              <a:rPr lang="en-GB" sz="1200" b="0" i="0" kern="1200" dirty="0" err="1" smtClean="0">
                <a:solidFill>
                  <a:schemeClr val="tx1"/>
                </a:solidFill>
                <a:effectLst/>
                <a:latin typeface="+mn-lt"/>
                <a:ea typeface="+mn-ea"/>
                <a:cs typeface="+mn-cs"/>
              </a:rPr>
              <a:t>Rapael</a:t>
            </a:r>
            <a:r>
              <a:rPr lang="en-GB" sz="1200" b="0" i="0" kern="1200" dirty="0" smtClean="0">
                <a:solidFill>
                  <a:schemeClr val="tx1"/>
                </a:solidFill>
                <a:effectLst/>
                <a:latin typeface="+mn-lt"/>
                <a:ea typeface="+mn-ea"/>
                <a:cs typeface="+mn-cs"/>
              </a:rPr>
              <a:t> Smart Glove has an exoskeletal design that assists people who have had strokes, and other patients with neurological and musculoskeletal injuries regain mobility in their hands. Using a Bluetooth sensor, the glove measures the patient’s motion through a 30-minute exercise, and creates an exercise schedule based on the patient’s needs. The glove includes game software allowing patients to simulate playing ping pong, chopping food and catching a baseball, rewarding points to encourage engagement.</a:t>
            </a:r>
          </a:p>
          <a:p>
            <a:pPr fontAlgn="base"/>
            <a:r>
              <a:rPr lang="en-GB" sz="1200" b="0" i="0" kern="1200" dirty="0" smtClean="0">
                <a:solidFill>
                  <a:schemeClr val="tx1"/>
                </a:solidFill>
                <a:effectLst/>
                <a:latin typeface="+mn-lt"/>
                <a:ea typeface="+mn-ea"/>
                <a:cs typeface="+mn-cs"/>
              </a:rPr>
              <a:t>A version of the </a:t>
            </a:r>
            <a:r>
              <a:rPr lang="en-GB" sz="1200" b="0" i="0" kern="1200" dirty="0" err="1" smtClean="0">
                <a:solidFill>
                  <a:schemeClr val="tx1"/>
                </a:solidFill>
                <a:effectLst/>
                <a:latin typeface="+mn-lt"/>
                <a:ea typeface="+mn-ea"/>
                <a:cs typeface="+mn-cs"/>
              </a:rPr>
              <a:t>Rapael</a:t>
            </a:r>
            <a:r>
              <a:rPr lang="en-GB" sz="1200" b="0" i="0" kern="1200" dirty="0" smtClean="0">
                <a:solidFill>
                  <a:schemeClr val="tx1"/>
                </a:solidFill>
                <a:effectLst/>
                <a:latin typeface="+mn-lt"/>
                <a:ea typeface="+mn-ea"/>
                <a:cs typeface="+mn-cs"/>
              </a:rPr>
              <a:t> Smart Glove has been available in hospitals since 2014, but a new home edition is now available for patients who need help with mobility. The glove is available to patients to rent for $99 and is reimbursable through many health plans.</a:t>
            </a:r>
          </a:p>
          <a:p>
            <a:endParaRPr lang="en-GB" dirty="0" smtClean="0"/>
          </a:p>
          <a:p>
            <a:pPr fontAlgn="base"/>
            <a:r>
              <a:rPr lang="en-GB" sz="1200" b="0" i="0" kern="1200" dirty="0" smtClean="0">
                <a:solidFill>
                  <a:schemeClr val="tx1"/>
                </a:solidFill>
                <a:effectLst/>
                <a:latin typeface="+mn-lt"/>
                <a:ea typeface="+mn-ea"/>
                <a:cs typeface="+mn-cs"/>
              </a:rPr>
              <a:t>Another new product from </a:t>
            </a:r>
            <a:r>
              <a:rPr lang="en-GB" sz="1200" b="0" i="0" kern="1200" dirty="0" err="1" smtClean="0">
                <a:solidFill>
                  <a:schemeClr val="tx1"/>
                </a:solidFill>
                <a:effectLst/>
                <a:latin typeface="+mn-lt"/>
                <a:ea typeface="+mn-ea"/>
                <a:cs typeface="+mn-cs"/>
              </a:rPr>
              <a:t>Neofect</a:t>
            </a:r>
            <a:r>
              <a:rPr lang="en-GB" sz="1200" b="0" i="0" kern="1200" dirty="0" smtClean="0">
                <a:solidFill>
                  <a:schemeClr val="tx1"/>
                </a:solidFill>
                <a:effectLst/>
                <a:latin typeface="+mn-lt"/>
                <a:ea typeface="+mn-ea"/>
                <a:cs typeface="+mn-cs"/>
              </a:rPr>
              <a:t>, the </a:t>
            </a:r>
            <a:r>
              <a:rPr lang="en-GB" sz="1200" b="0" i="0" kern="1200" dirty="0" err="1" smtClean="0">
                <a:solidFill>
                  <a:schemeClr val="tx1"/>
                </a:solidFill>
                <a:effectLst/>
                <a:latin typeface="+mn-lt"/>
                <a:ea typeface="+mn-ea"/>
                <a:cs typeface="+mn-cs"/>
              </a:rPr>
              <a:t>Rapael</a:t>
            </a:r>
            <a:r>
              <a:rPr lang="en-GB" sz="1200" b="0" i="0" kern="1200" dirty="0" smtClean="0">
                <a:solidFill>
                  <a:schemeClr val="tx1"/>
                </a:solidFill>
                <a:effectLst/>
                <a:latin typeface="+mn-lt"/>
                <a:ea typeface="+mn-ea"/>
                <a:cs typeface="+mn-cs"/>
              </a:rPr>
              <a:t> Smart Board assists patients with shoulder and elbow mobility. Using game-based technology, the device creates exercises based on a patient’s ability and performance.</a:t>
            </a:r>
          </a:p>
          <a:p>
            <a:pPr fontAlgn="base"/>
            <a:r>
              <a:rPr lang="en-GB" sz="1200" b="0" i="0" kern="1200" dirty="0" smtClean="0">
                <a:solidFill>
                  <a:schemeClr val="tx1"/>
                </a:solidFill>
                <a:effectLst/>
                <a:latin typeface="+mn-lt"/>
                <a:ea typeface="+mn-ea"/>
                <a:cs typeface="+mn-cs"/>
              </a:rPr>
              <a:t>The device includes a board with a hand grip, and allows patients to increase conditional exploration, point-to-point reaching, and shape drawing through exercise. The real-time assessment of patient data includes range, speed, smoothness and harmony of motion. The Smart Board will be available for clinical use in April 2017.</a:t>
            </a:r>
          </a:p>
          <a:p>
            <a:endParaRPr lang="en-GB" dirty="0" smtClean="0"/>
          </a:p>
          <a:p>
            <a:pPr fontAlgn="base"/>
            <a:r>
              <a:rPr lang="en-GB" sz="1200" b="0" i="0" kern="1200" dirty="0" smtClean="0">
                <a:solidFill>
                  <a:schemeClr val="tx1"/>
                </a:solidFill>
                <a:effectLst/>
                <a:latin typeface="+mn-lt"/>
                <a:ea typeface="+mn-ea"/>
                <a:cs typeface="+mn-cs"/>
              </a:rPr>
              <a:t>Painless and accurate glucose monitoring has been the goal of many health technology companies. The watch-like </a:t>
            </a:r>
            <a:r>
              <a:rPr lang="en-GB" sz="1200" b="0" i="0" kern="1200" dirty="0" err="1" smtClean="0">
                <a:solidFill>
                  <a:schemeClr val="tx1"/>
                </a:solidFill>
                <a:effectLst/>
                <a:latin typeface="+mn-lt"/>
                <a:ea typeface="+mn-ea"/>
                <a:cs typeface="+mn-cs"/>
              </a:rPr>
              <a:t>K’Track</a:t>
            </a:r>
            <a:r>
              <a:rPr lang="en-GB" sz="1200" b="0" i="0" kern="1200" dirty="0" smtClean="0">
                <a:solidFill>
                  <a:schemeClr val="tx1"/>
                </a:solidFill>
                <a:effectLst/>
                <a:latin typeface="+mn-lt"/>
                <a:ea typeface="+mn-ea"/>
                <a:cs typeface="+mn-cs"/>
              </a:rPr>
              <a:t> Glucose monitor aims to be the solution for people with type 1 and type 2 diabetes by using technology that uses micro needles to collect and </a:t>
            </a:r>
            <a:r>
              <a:rPr lang="en-GB" sz="1200" b="0" i="0" kern="1200" dirty="0" err="1" smtClean="0">
                <a:solidFill>
                  <a:schemeClr val="tx1"/>
                </a:solidFill>
                <a:effectLst/>
                <a:latin typeface="+mn-lt"/>
                <a:ea typeface="+mn-ea"/>
                <a:cs typeface="+mn-cs"/>
              </a:rPr>
              <a:t>analyze</a:t>
            </a:r>
            <a:r>
              <a:rPr lang="en-GB" sz="1200" b="0" i="0" kern="1200" dirty="0" smtClean="0">
                <a:solidFill>
                  <a:schemeClr val="tx1"/>
                </a:solidFill>
                <a:effectLst/>
                <a:latin typeface="+mn-lt"/>
                <a:ea typeface="+mn-ea"/>
                <a:cs typeface="+mn-cs"/>
              </a:rPr>
              <a:t> fluid right below the skin surface. The needles are less than 0.5 mm. The micro needles are a part of a replaceable cartridge that lasts 30 days, but can take unlimited readings in the time period.</a:t>
            </a:r>
          </a:p>
          <a:p>
            <a:pPr fontAlgn="base"/>
            <a:r>
              <a:rPr lang="en-GB" sz="1200" b="0" i="0" kern="1200" dirty="0" smtClean="0">
                <a:solidFill>
                  <a:schemeClr val="tx1"/>
                </a:solidFill>
                <a:effectLst/>
                <a:latin typeface="+mn-lt"/>
                <a:ea typeface="+mn-ea"/>
                <a:cs typeface="+mn-cs"/>
              </a:rPr>
              <a:t>Users push a button on the device to check their glucose levels, and it takes a minute for results to display on the face of the device. Results of the day can also be displayed on the device, and all results over time are synced to a mobile app. The device will be available to purchase later this year.</a:t>
            </a:r>
          </a:p>
          <a:p>
            <a:pPr fontAlgn="base"/>
            <a:endParaRPr lang="en-GB" sz="1200" b="0" i="0" kern="1200" dirty="0" smtClean="0">
              <a:solidFill>
                <a:schemeClr val="tx1"/>
              </a:solidFill>
              <a:effectLst/>
              <a:latin typeface="+mn-lt"/>
              <a:ea typeface="+mn-ea"/>
              <a:cs typeface="+mn-cs"/>
            </a:endParaRPr>
          </a:p>
          <a:p>
            <a:pPr fontAlgn="base"/>
            <a:r>
              <a:rPr lang="en-GB" sz="1200" b="0" i="0" kern="1200" dirty="0" err="1" smtClean="0">
                <a:solidFill>
                  <a:schemeClr val="tx1"/>
                </a:solidFill>
                <a:effectLst/>
                <a:latin typeface="+mn-lt"/>
                <a:ea typeface="+mn-ea"/>
                <a:cs typeface="+mn-cs"/>
              </a:rPr>
              <a:t>AccendoWave</a:t>
            </a:r>
            <a:r>
              <a:rPr lang="en-GB" sz="1200" b="0" i="0" kern="1200" dirty="0" smtClean="0">
                <a:solidFill>
                  <a:schemeClr val="tx1"/>
                </a:solidFill>
                <a:effectLst/>
                <a:latin typeface="+mn-lt"/>
                <a:ea typeface="+mn-ea"/>
                <a:cs typeface="+mn-cs"/>
              </a:rPr>
              <a:t> has partnered with Samsung to create a new concept in pain management—distraction. Users can wear any headband and/or ear buds (pictured above with </a:t>
            </a:r>
            <a:r>
              <a:rPr lang="en-GB" sz="1200" b="0" i="0" kern="1200" dirty="0" err="1" smtClean="0">
                <a:solidFill>
                  <a:schemeClr val="tx1"/>
                </a:solidFill>
                <a:effectLst/>
                <a:latin typeface="+mn-lt"/>
                <a:ea typeface="+mn-ea"/>
                <a:cs typeface="+mn-cs"/>
              </a:rPr>
              <a:t>InteraXon</a:t>
            </a:r>
            <a:r>
              <a:rPr lang="en-GB" sz="1200" b="0" i="0" kern="1200" dirty="0" smtClean="0">
                <a:solidFill>
                  <a:schemeClr val="tx1"/>
                </a:solidFill>
                <a:effectLst/>
                <a:latin typeface="+mn-lt"/>
                <a:ea typeface="+mn-ea"/>
                <a:cs typeface="+mn-cs"/>
              </a:rPr>
              <a:t>), and </a:t>
            </a:r>
            <a:r>
              <a:rPr lang="en-GB" sz="1200" b="0" i="0" kern="1200" dirty="0" err="1" smtClean="0">
                <a:solidFill>
                  <a:schemeClr val="tx1"/>
                </a:solidFill>
                <a:effectLst/>
                <a:latin typeface="+mn-lt"/>
                <a:ea typeface="+mn-ea"/>
                <a:cs typeface="+mn-cs"/>
              </a:rPr>
              <a:t>AccendoWave</a:t>
            </a:r>
            <a:r>
              <a:rPr lang="en-GB" sz="1200" b="0" i="0" kern="1200" dirty="0" smtClean="0">
                <a:solidFill>
                  <a:schemeClr val="tx1"/>
                </a:solidFill>
                <a:effectLst/>
                <a:latin typeface="+mn-lt"/>
                <a:ea typeface="+mn-ea"/>
                <a:cs typeface="+mn-cs"/>
              </a:rPr>
              <a:t> measures discomfort in the user's electroencephalography (EEG) system.</a:t>
            </a:r>
          </a:p>
          <a:p>
            <a:pPr fontAlgn="base"/>
            <a:r>
              <a:rPr lang="en-GB" sz="1200" b="0" i="0" kern="1200" dirty="0" smtClean="0">
                <a:solidFill>
                  <a:schemeClr val="tx1"/>
                </a:solidFill>
                <a:effectLst/>
                <a:latin typeface="+mn-lt"/>
                <a:ea typeface="+mn-ea"/>
                <a:cs typeface="+mn-cs"/>
              </a:rPr>
              <a:t>The device connects to a Samsung tablet, which generates content based on the user’s discomfort level. The content ranges from games, music and short videos, to longer clips and movies provided by </a:t>
            </a:r>
            <a:r>
              <a:rPr lang="en-GB" sz="1200" b="0" i="0" kern="1200" dirty="0" err="1" smtClean="0">
                <a:solidFill>
                  <a:schemeClr val="tx1"/>
                </a:solidFill>
                <a:effectLst/>
                <a:latin typeface="+mn-lt"/>
                <a:ea typeface="+mn-ea"/>
                <a:cs typeface="+mn-cs"/>
              </a:rPr>
              <a:t>DirectTV</a:t>
            </a:r>
            <a:r>
              <a:rPr lang="en-GB" sz="1200" b="0" i="0" kern="1200" dirty="0" smtClean="0">
                <a:solidFill>
                  <a:schemeClr val="tx1"/>
                </a:solidFill>
                <a:effectLst/>
                <a:latin typeface="+mn-lt"/>
                <a:ea typeface="+mn-ea"/>
                <a:cs typeface="+mn-cs"/>
              </a:rPr>
              <a:t>. The user’s pain level is continuously monitored through their brain waves, and users are prompted to rate the content and how it alleviates their pain.</a:t>
            </a:r>
          </a:p>
          <a:p>
            <a:pPr fontAlgn="base"/>
            <a:r>
              <a:rPr lang="en-GB" sz="1200" b="0" i="0" kern="1200" dirty="0" smtClean="0">
                <a:solidFill>
                  <a:schemeClr val="tx1"/>
                </a:solidFill>
                <a:effectLst/>
                <a:latin typeface="+mn-lt"/>
                <a:ea typeface="+mn-ea"/>
                <a:cs typeface="+mn-cs"/>
              </a:rPr>
              <a:t>During a six-month trial at a hospital system, 90% of users said they enjoyed using the </a:t>
            </a:r>
            <a:r>
              <a:rPr lang="en-GB" sz="1200" b="0" i="0" kern="1200" dirty="0" err="1" smtClean="0">
                <a:solidFill>
                  <a:schemeClr val="tx1"/>
                </a:solidFill>
                <a:effectLst/>
                <a:latin typeface="+mn-lt"/>
                <a:ea typeface="+mn-ea"/>
                <a:cs typeface="+mn-cs"/>
              </a:rPr>
              <a:t>AccendoWave</a:t>
            </a:r>
            <a:r>
              <a:rPr lang="en-GB" sz="1200" b="0" i="0" kern="1200" dirty="0" smtClean="0">
                <a:solidFill>
                  <a:schemeClr val="tx1"/>
                </a:solidFill>
                <a:effectLst/>
                <a:latin typeface="+mn-lt"/>
                <a:ea typeface="+mn-ea"/>
                <a:cs typeface="+mn-cs"/>
              </a:rPr>
              <a:t>, 81% said it helped them feel more comfortable, and 77% said it understood their discomfort. The pain distraction technology is currently being tested in other health systems across the country.</a:t>
            </a:r>
          </a:p>
          <a:p>
            <a:pPr fontAlgn="base"/>
            <a:endParaRPr lang="en-GB" sz="1200" b="0" i="0" kern="1200" dirty="0" smtClean="0">
              <a:solidFill>
                <a:schemeClr val="tx1"/>
              </a:solidFill>
              <a:effectLst/>
              <a:latin typeface="+mn-lt"/>
              <a:ea typeface="+mn-ea"/>
              <a:cs typeface="+mn-cs"/>
            </a:endParaRPr>
          </a:p>
          <a:p>
            <a:pPr fontAlgn="base"/>
            <a:endParaRPr lang="en-GB" sz="1200" b="0" i="0" kern="1200" dirty="0" smtClean="0">
              <a:solidFill>
                <a:schemeClr val="tx1"/>
              </a:solidFill>
              <a:effectLst/>
              <a:latin typeface="+mn-lt"/>
              <a:ea typeface="+mn-ea"/>
              <a:cs typeface="+mn-cs"/>
            </a:endParaRPr>
          </a:p>
          <a:p>
            <a:pPr fontAlgn="base"/>
            <a:r>
              <a:rPr lang="en-GB" sz="1200" b="0" i="0" kern="1200" dirty="0" smtClean="0">
                <a:solidFill>
                  <a:schemeClr val="tx1"/>
                </a:solidFill>
                <a:effectLst/>
                <a:latin typeface="+mn-lt"/>
                <a:ea typeface="+mn-ea"/>
                <a:cs typeface="+mn-cs"/>
              </a:rPr>
              <a:t>Samsung head</a:t>
            </a:r>
          </a:p>
          <a:p>
            <a:pPr fontAlgn="base"/>
            <a:endParaRPr lang="en-GB" sz="1200" b="0" i="0" kern="1200" dirty="0" smtClean="0">
              <a:solidFill>
                <a:schemeClr val="tx1"/>
              </a:solidFill>
              <a:effectLst/>
              <a:latin typeface="+mn-lt"/>
              <a:ea typeface="+mn-ea"/>
              <a:cs typeface="+mn-cs"/>
            </a:endParaRPr>
          </a:p>
          <a:p>
            <a:pPr fontAlgn="base"/>
            <a:r>
              <a:rPr lang="en-GB" sz="1200" b="0" i="0" kern="1200" dirty="0" smtClean="0">
                <a:solidFill>
                  <a:schemeClr val="tx1"/>
                </a:solidFill>
                <a:effectLst/>
                <a:latin typeface="+mn-lt"/>
                <a:ea typeface="+mn-ea"/>
                <a:cs typeface="+mn-cs"/>
              </a:rPr>
              <a:t>The Ava bracelet is an FDA-approved medical device that monitors a woman’s fertility and menstrual cycle. The device contains sensors that collect up to 3 million data points that correlate with the rise of reproductive hormones. These parameters include resting pulse rate, skin temperature, sleep, perfusion, </a:t>
            </a:r>
            <a:r>
              <a:rPr lang="en-GB" sz="1200" b="0" i="0" kern="1200" dirty="0" err="1" smtClean="0">
                <a:solidFill>
                  <a:schemeClr val="tx1"/>
                </a:solidFill>
                <a:effectLst/>
                <a:latin typeface="+mn-lt"/>
                <a:ea typeface="+mn-ea"/>
                <a:cs typeface="+mn-cs"/>
              </a:rPr>
              <a:t>bioimpedance</a:t>
            </a:r>
            <a:r>
              <a:rPr lang="en-GB" sz="1200" b="0" i="0" kern="1200" dirty="0" smtClean="0">
                <a:solidFill>
                  <a:schemeClr val="tx1"/>
                </a:solidFill>
                <a:effectLst/>
                <a:latin typeface="+mn-lt"/>
                <a:ea typeface="+mn-ea"/>
                <a:cs typeface="+mn-cs"/>
              </a:rPr>
              <a:t>, breathing and sleep.</a:t>
            </a:r>
          </a:p>
          <a:p>
            <a:pPr fontAlgn="base"/>
            <a:r>
              <a:rPr lang="en-GB" sz="1200" b="0" i="0" kern="1200" dirty="0" smtClean="0">
                <a:solidFill>
                  <a:schemeClr val="tx1"/>
                </a:solidFill>
                <a:effectLst/>
                <a:latin typeface="+mn-lt"/>
                <a:ea typeface="+mn-ea"/>
                <a:cs typeface="+mn-cs"/>
              </a:rPr>
              <a:t>The combination of the data points can predict 5.3 fertility dates within a woman’s cycle with 89% accuracy, according to clinical studies. Users only wear the device at night, and the data syncs with a mobile application. Ava’s creators hope that the device will take the place of ovulation strips and BBT thermometers that women currently use to track ovulation. The Ava bracelet has been on sale in the United States since 2015, and the company hopes to expand to Europe in early 2017.</a:t>
            </a:r>
          </a:p>
          <a:p>
            <a:pPr fontAlgn="base"/>
            <a:endParaRPr lang="en-GB" sz="1200" b="0" i="0" kern="1200" dirty="0" smtClean="0">
              <a:solidFill>
                <a:schemeClr val="tx1"/>
              </a:solidFill>
              <a:effectLst/>
              <a:latin typeface="+mn-lt"/>
              <a:ea typeface="+mn-ea"/>
              <a:cs typeface="+mn-cs"/>
            </a:endParaRPr>
          </a:p>
          <a:p>
            <a:pPr fontAlgn="base"/>
            <a:r>
              <a:rPr lang="en-GB" sz="1200" b="0" i="0" kern="1200" dirty="0" smtClean="0">
                <a:solidFill>
                  <a:schemeClr val="tx1"/>
                </a:solidFill>
                <a:effectLst/>
                <a:latin typeface="+mn-lt"/>
                <a:ea typeface="+mn-ea"/>
                <a:cs typeface="+mn-cs"/>
              </a:rPr>
              <a:t>The Omron Project Zero 2.0 is a watch-like device that promises to measure blood pressure, sleep and other physical activities with clinical accuracy. A prototype of the device was unveiled at the 2017 Consumer Electronics Show.</a:t>
            </a:r>
          </a:p>
          <a:p>
            <a:pPr fontAlgn="base"/>
            <a:r>
              <a:rPr lang="en-GB" sz="1200" b="0" i="0" kern="1200" dirty="0" smtClean="0">
                <a:solidFill>
                  <a:schemeClr val="tx1"/>
                </a:solidFill>
                <a:effectLst/>
                <a:latin typeface="+mn-lt"/>
                <a:ea typeface="+mn-ea"/>
                <a:cs typeface="+mn-cs"/>
              </a:rPr>
              <a:t>The device syncs with a mobile application, and has a rechargeable battery that last up to week, according to the manufacturer. Kellogg says that the device is currently being evaluated for FDA clearance.</a:t>
            </a:r>
          </a:p>
          <a:p>
            <a:endParaRPr lang="en-GB" dirty="0" smtClean="0"/>
          </a:p>
          <a:p>
            <a:pPr fontAlgn="base"/>
            <a:r>
              <a:rPr lang="en-GB" sz="1200" b="0" i="0" kern="1200" dirty="0" smtClean="0">
                <a:solidFill>
                  <a:schemeClr val="tx1"/>
                </a:solidFill>
                <a:effectLst/>
                <a:latin typeface="+mn-lt"/>
                <a:ea typeface="+mn-ea"/>
                <a:cs typeface="+mn-cs"/>
              </a:rPr>
              <a:t>Billed as a fitness shoe with a built-in computer, the </a:t>
            </a:r>
            <a:r>
              <a:rPr lang="en-GB" sz="1200" b="0" i="0" kern="1200" dirty="0" err="1" smtClean="0">
                <a:solidFill>
                  <a:schemeClr val="tx1"/>
                </a:solidFill>
                <a:effectLst/>
                <a:latin typeface="+mn-lt"/>
                <a:ea typeface="+mn-ea"/>
                <a:cs typeface="+mn-cs"/>
              </a:rPr>
              <a:t>Vivobarefoot</a:t>
            </a:r>
            <a:r>
              <a:rPr lang="en-GB" sz="1200" b="0" i="0" kern="1200" dirty="0" smtClean="0">
                <a:solidFill>
                  <a:schemeClr val="tx1"/>
                </a:solidFill>
                <a:effectLst/>
                <a:latin typeface="+mn-lt"/>
                <a:ea typeface="+mn-ea"/>
                <a:cs typeface="+mn-cs"/>
              </a:rPr>
              <a:t> will track vital signs of runners with hopes to reduce injury in the future. The shoe monitors real time speed, pace, cadence, foot landing, time on the ground, impact, asymmetry and toe engagement. The shoe’s creators hope to use this data for business and academic purposes to make running and walking more safe and efficient.</a:t>
            </a:r>
          </a:p>
          <a:p>
            <a:pPr fontAlgn="base"/>
            <a:r>
              <a:rPr lang="en-GB" sz="1200" b="0" i="0" kern="1200" dirty="0" smtClean="0">
                <a:solidFill>
                  <a:schemeClr val="tx1"/>
                </a:solidFill>
                <a:effectLst/>
                <a:latin typeface="+mn-lt"/>
                <a:ea typeface="+mn-ea"/>
                <a:cs typeface="+mn-cs"/>
              </a:rPr>
              <a:t>The shoe is being created through a partnership with Sensoria, a fitness garment company, and </a:t>
            </a:r>
            <a:r>
              <a:rPr lang="en-GB" sz="1200" b="0" i="0" kern="1200" dirty="0" err="1" smtClean="0">
                <a:solidFill>
                  <a:schemeClr val="tx1"/>
                </a:solidFill>
                <a:effectLst/>
                <a:latin typeface="+mn-lt"/>
                <a:ea typeface="+mn-ea"/>
                <a:cs typeface="+mn-cs"/>
              </a:rPr>
              <a:t>Vivobareboot</a:t>
            </a:r>
            <a:r>
              <a:rPr lang="en-GB" sz="1200" b="0" i="0" kern="1200" dirty="0" smtClean="0">
                <a:solidFill>
                  <a:schemeClr val="tx1"/>
                </a:solidFill>
                <a:effectLst/>
                <a:latin typeface="+mn-lt"/>
                <a:ea typeface="+mn-ea"/>
                <a:cs typeface="+mn-cs"/>
              </a:rPr>
              <a:t>, a running shoe company.</a:t>
            </a:r>
          </a:p>
          <a:p>
            <a:pPr fontAlgn="base"/>
            <a:r>
              <a:rPr lang="en-GB" sz="1200" b="0" i="0" kern="1200" dirty="0" smtClean="0">
                <a:solidFill>
                  <a:schemeClr val="tx1"/>
                </a:solidFill>
                <a:effectLst/>
                <a:latin typeface="+mn-lt"/>
                <a:ea typeface="+mn-ea"/>
                <a:cs typeface="+mn-cs"/>
              </a:rPr>
              <a:t>Two removable cores embedded in a thin 5 mm outsole connect to four pressure points in the foot. An accompanying mobile app houses all the data tracked during a run. The shoe is slated to be available to purchase later this year.</a:t>
            </a:r>
          </a:p>
          <a:p>
            <a:endParaRPr lang="en-GB" dirty="0"/>
          </a:p>
        </p:txBody>
      </p:sp>
      <p:sp>
        <p:nvSpPr>
          <p:cNvPr id="4" name="Slide Number Placeholder 3"/>
          <p:cNvSpPr>
            <a:spLocks noGrp="1"/>
          </p:cNvSpPr>
          <p:nvPr>
            <p:ph type="sldNum" sz="quarter" idx="10"/>
          </p:nvPr>
        </p:nvSpPr>
        <p:spPr/>
        <p:txBody>
          <a:bodyPr/>
          <a:lstStyle/>
          <a:p>
            <a:fld id="{6FD946EE-D64C-441B-881E-8884B9E206AC}" type="slidenum">
              <a:rPr lang="en-GB" smtClean="0"/>
              <a:t>4</a:t>
            </a:fld>
            <a:endParaRPr lang="en-GB"/>
          </a:p>
        </p:txBody>
      </p:sp>
    </p:spTree>
    <p:extLst>
      <p:ext uri="{BB962C8B-B14F-4D97-AF65-F5344CB8AC3E}">
        <p14:creationId xmlns:p14="http://schemas.microsoft.com/office/powerpoint/2010/main" val="2881179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55600" indent="-342900">
              <a:lnSpc>
                <a:spcPct val="100000"/>
              </a:lnSpc>
              <a:buFont typeface="Calibri"/>
              <a:buChar char="-"/>
              <a:tabLst>
                <a:tab pos="354965" algn="l"/>
                <a:tab pos="355600" algn="l"/>
              </a:tabLst>
            </a:pPr>
            <a:r>
              <a:rPr lang="en-GB" sz="1200" b="1" spc="-10" dirty="0" smtClean="0">
                <a:latin typeface="+mn-lt"/>
                <a:cs typeface="Calibri"/>
              </a:rPr>
              <a:t>Knowledge</a:t>
            </a:r>
            <a:r>
              <a:rPr lang="en-GB" sz="1200" b="1" spc="-25" dirty="0" smtClean="0">
                <a:latin typeface="+mn-lt"/>
                <a:cs typeface="Calibri"/>
              </a:rPr>
              <a:t> </a:t>
            </a:r>
            <a:r>
              <a:rPr lang="en-GB" sz="1200" b="1" spc="-15" dirty="0" smtClean="0">
                <a:latin typeface="+mn-lt"/>
                <a:cs typeface="Calibri"/>
              </a:rPr>
              <a:t>Representation</a:t>
            </a:r>
            <a:endParaRPr lang="en-GB" sz="1200" dirty="0" smtClean="0">
              <a:latin typeface="+mn-lt"/>
              <a:cs typeface="Calibri"/>
            </a:endParaRPr>
          </a:p>
          <a:p>
            <a:pPr marL="355600" indent="-342900">
              <a:lnSpc>
                <a:spcPct val="100000"/>
              </a:lnSpc>
              <a:spcBef>
                <a:spcPts val="575"/>
              </a:spcBef>
              <a:buFont typeface="Calibri"/>
              <a:buChar char="-"/>
              <a:tabLst>
                <a:tab pos="354965" algn="l"/>
                <a:tab pos="355600" algn="l"/>
              </a:tabLst>
            </a:pPr>
            <a:r>
              <a:rPr lang="en-GB" sz="1200" b="1" spc="-10" dirty="0" smtClean="0">
                <a:latin typeface="+mn-lt"/>
                <a:cs typeface="Calibri"/>
              </a:rPr>
              <a:t>Reasoning</a:t>
            </a:r>
            <a:endParaRPr lang="en-GB" sz="1200" dirty="0" smtClean="0">
              <a:latin typeface="+mn-lt"/>
              <a:cs typeface="Calibri"/>
            </a:endParaRPr>
          </a:p>
          <a:p>
            <a:pPr marL="379730" indent="-367030">
              <a:lnSpc>
                <a:spcPct val="100000"/>
              </a:lnSpc>
              <a:spcBef>
                <a:spcPts val="580"/>
              </a:spcBef>
              <a:buFont typeface="Calibri"/>
              <a:buChar char="-"/>
              <a:tabLst>
                <a:tab pos="379730" algn="l"/>
                <a:tab pos="380365" algn="l"/>
              </a:tabLst>
            </a:pPr>
            <a:r>
              <a:rPr lang="en-GB" sz="1200" b="1" spc="-5" dirty="0" smtClean="0">
                <a:latin typeface="+mn-lt"/>
                <a:cs typeface="Calibri"/>
              </a:rPr>
              <a:t>Language</a:t>
            </a:r>
            <a:endParaRPr lang="en-GB" sz="1200" dirty="0" smtClean="0">
              <a:latin typeface="+mn-lt"/>
              <a:cs typeface="Calibri"/>
            </a:endParaRPr>
          </a:p>
          <a:p>
            <a:pPr marL="379730" indent="-367030">
              <a:lnSpc>
                <a:spcPct val="100000"/>
              </a:lnSpc>
              <a:spcBef>
                <a:spcPts val="575"/>
              </a:spcBef>
              <a:buFont typeface="Calibri"/>
              <a:buChar char="-"/>
              <a:tabLst>
                <a:tab pos="379730" algn="l"/>
                <a:tab pos="380365" algn="l"/>
              </a:tabLst>
            </a:pPr>
            <a:r>
              <a:rPr lang="en-GB" sz="1200" b="1" spc="-5" dirty="0" smtClean="0">
                <a:latin typeface="+mn-lt"/>
                <a:cs typeface="Calibri"/>
              </a:rPr>
              <a:t>Learning</a:t>
            </a:r>
            <a:endParaRPr lang="en-GB" sz="1200" dirty="0" smtClean="0">
              <a:latin typeface="+mn-lt"/>
              <a:cs typeface="Calibri"/>
            </a:endParaRPr>
          </a:p>
          <a:p>
            <a:pPr marL="379730" indent="-367030">
              <a:lnSpc>
                <a:spcPct val="100000"/>
              </a:lnSpc>
              <a:spcBef>
                <a:spcPts val="575"/>
              </a:spcBef>
              <a:buFont typeface="Calibri"/>
              <a:buChar char="-"/>
              <a:tabLst>
                <a:tab pos="379730" algn="l"/>
                <a:tab pos="380365" algn="l"/>
              </a:tabLst>
            </a:pPr>
            <a:r>
              <a:rPr lang="en-GB" sz="1200" b="1" spc="-15" dirty="0" smtClean="0">
                <a:latin typeface="+mn-lt"/>
                <a:cs typeface="Calibri"/>
              </a:rPr>
              <a:t>Perception</a:t>
            </a:r>
            <a:endParaRPr lang="en-GB" sz="1200" dirty="0" smtClean="0">
              <a:latin typeface="+mn-lt"/>
              <a:cs typeface="Calibri"/>
            </a:endParaRPr>
          </a:p>
          <a:p>
            <a:pPr marL="379730" indent="-367030">
              <a:lnSpc>
                <a:spcPct val="100000"/>
              </a:lnSpc>
              <a:spcBef>
                <a:spcPts val="575"/>
              </a:spcBef>
              <a:buFont typeface="Calibri"/>
              <a:buChar char="-"/>
              <a:tabLst>
                <a:tab pos="379730" algn="l"/>
                <a:tab pos="380365" algn="l"/>
              </a:tabLst>
            </a:pPr>
            <a:r>
              <a:rPr lang="en-GB" sz="1200" b="1" spc="-10" dirty="0" smtClean="0">
                <a:latin typeface="+mn-lt"/>
                <a:cs typeface="Calibri"/>
              </a:rPr>
              <a:t>Problem</a:t>
            </a:r>
            <a:r>
              <a:rPr lang="en-GB" sz="1200" b="1" spc="-30" dirty="0" smtClean="0">
                <a:latin typeface="+mn-lt"/>
                <a:cs typeface="Calibri"/>
              </a:rPr>
              <a:t> </a:t>
            </a:r>
            <a:r>
              <a:rPr lang="en-GB" sz="1200" b="1" spc="-5" dirty="0" smtClean="0">
                <a:latin typeface="+mn-lt"/>
                <a:cs typeface="Calibri"/>
              </a:rPr>
              <a:t>Solving</a:t>
            </a:r>
            <a:endParaRPr lang="en-GB" sz="1200" dirty="0" smtClean="0">
              <a:latin typeface="+mn-lt"/>
              <a:cs typeface="Calibri"/>
            </a:endParaRPr>
          </a:p>
          <a:p>
            <a:pPr marL="355600" indent="-342900">
              <a:lnSpc>
                <a:spcPct val="100000"/>
              </a:lnSpc>
              <a:spcBef>
                <a:spcPts val="575"/>
              </a:spcBef>
              <a:buFont typeface="Calibri"/>
              <a:buChar char="-"/>
              <a:tabLst>
                <a:tab pos="354965" algn="l"/>
                <a:tab pos="355600" algn="l"/>
              </a:tabLst>
            </a:pPr>
            <a:r>
              <a:rPr lang="en-GB" sz="1200" b="1" spc="-5" dirty="0" smtClean="0">
                <a:latin typeface="+mn-lt"/>
                <a:cs typeface="Calibri"/>
              </a:rPr>
              <a:t>Rules</a:t>
            </a:r>
            <a:endParaRPr lang="en-GB" sz="1200" dirty="0" smtClean="0">
              <a:latin typeface="+mn-lt"/>
              <a:cs typeface="Calibri"/>
            </a:endParaRPr>
          </a:p>
          <a:p>
            <a:pPr marL="355600" indent="-342900">
              <a:lnSpc>
                <a:spcPct val="100000"/>
              </a:lnSpc>
              <a:spcBef>
                <a:spcPts val="580"/>
              </a:spcBef>
              <a:buFont typeface="Calibri"/>
              <a:buChar char="-"/>
              <a:tabLst>
                <a:tab pos="354965" algn="l"/>
                <a:tab pos="355600" algn="l"/>
              </a:tabLst>
            </a:pPr>
            <a:r>
              <a:rPr lang="en-GB" sz="1200" b="1" spc="-10" dirty="0" smtClean="0">
                <a:latin typeface="+mn-lt"/>
                <a:cs typeface="Calibri"/>
              </a:rPr>
              <a:t>Search</a:t>
            </a:r>
            <a:endParaRPr lang="en-GB" sz="1200" dirty="0" smtClean="0">
              <a:latin typeface="+mn-lt"/>
              <a:cs typeface="Calibri"/>
            </a:endParaRPr>
          </a:p>
          <a:p>
            <a:endParaRPr lang="en-GB" dirty="0"/>
          </a:p>
        </p:txBody>
      </p:sp>
      <p:sp>
        <p:nvSpPr>
          <p:cNvPr id="4" name="Slide Number Placeholder 3"/>
          <p:cNvSpPr>
            <a:spLocks noGrp="1"/>
          </p:cNvSpPr>
          <p:nvPr>
            <p:ph type="sldNum" sz="quarter" idx="10"/>
          </p:nvPr>
        </p:nvSpPr>
        <p:spPr/>
        <p:txBody>
          <a:bodyPr/>
          <a:lstStyle/>
          <a:p>
            <a:fld id="{61CBC34C-9FF9-4E0B-A208-826EC63E39CE}" type="slidenum">
              <a:rPr lang="en-GB" smtClean="0"/>
              <a:t>24</a:t>
            </a:fld>
            <a:endParaRPr lang="en-GB"/>
          </a:p>
        </p:txBody>
      </p:sp>
    </p:spTree>
    <p:extLst>
      <p:ext uri="{BB962C8B-B14F-4D97-AF65-F5344CB8AC3E}">
        <p14:creationId xmlns:p14="http://schemas.microsoft.com/office/powerpoint/2010/main" val="217088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Consider how might you develop a spam filter? What are the problems to maintain the</a:t>
            </a:r>
            <a:r>
              <a:rPr lang="en-GB" baseline="0" dirty="0" smtClean="0"/>
              <a:t> rules manually? Would it not be great if a machine can adapt itself to detect spam automatically?</a:t>
            </a:r>
            <a:endParaRPr lang="en-GB" dirty="0"/>
          </a:p>
        </p:txBody>
      </p:sp>
      <p:sp>
        <p:nvSpPr>
          <p:cNvPr id="4" name="Slide Number Placeholder 3"/>
          <p:cNvSpPr>
            <a:spLocks noGrp="1"/>
          </p:cNvSpPr>
          <p:nvPr>
            <p:ph type="sldNum" sz="quarter" idx="10"/>
          </p:nvPr>
        </p:nvSpPr>
        <p:spPr/>
        <p:txBody>
          <a:bodyPr/>
          <a:lstStyle/>
          <a:p>
            <a:fld id="{61CBC34C-9FF9-4E0B-A208-826EC63E39CE}" type="slidenum">
              <a:rPr lang="en-GB" smtClean="0"/>
              <a:t>26</a:t>
            </a:fld>
            <a:endParaRPr lang="en-GB"/>
          </a:p>
        </p:txBody>
      </p:sp>
    </p:spTree>
    <p:extLst>
      <p:ext uri="{BB962C8B-B14F-4D97-AF65-F5344CB8AC3E}">
        <p14:creationId xmlns:p14="http://schemas.microsoft.com/office/powerpoint/2010/main" val="3625908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Reinforcement learning involves an agent, who observes the environment, select and perform actions,</a:t>
            </a:r>
            <a:r>
              <a:rPr lang="en-GB" baseline="0" dirty="0" smtClean="0"/>
              <a:t> and get rewards in return (or penalties in the form of negative rewards). It must learn by itself what is the best strategy, called a policy, to get the most reward over time. </a:t>
            </a:r>
          </a:p>
          <a:p>
            <a:r>
              <a:rPr lang="en-GB" baseline="0" dirty="0" smtClean="0"/>
              <a:t>A policy defines what action the agent should choose when it is in a given situation. </a:t>
            </a:r>
          </a:p>
          <a:p>
            <a:endParaRPr lang="en-GB" dirty="0" smtClean="0"/>
          </a:p>
          <a:p>
            <a:endParaRPr lang="en-GB" dirty="0" smtClean="0"/>
          </a:p>
          <a:p>
            <a:r>
              <a:rPr lang="en-GB" dirty="0" smtClean="0"/>
              <a:t>Many robots implement reinforcement learning algorithms to learn how to walk. DeepMind’s </a:t>
            </a:r>
            <a:r>
              <a:rPr lang="en-GB" dirty="0" err="1" smtClean="0"/>
              <a:t>AlphaGo</a:t>
            </a:r>
            <a:r>
              <a:rPr lang="en-GB" baseline="0" dirty="0" smtClean="0"/>
              <a:t> program is also a good example of reinforcement learning, it made the headlines in May 2017 when it beat the world champion (</a:t>
            </a:r>
            <a:r>
              <a:rPr lang="en-GB" baseline="0" dirty="0" err="1" smtClean="0"/>
              <a:t>Ke</a:t>
            </a:r>
            <a:r>
              <a:rPr lang="en-GB" baseline="0" dirty="0" smtClean="0"/>
              <a:t> </a:t>
            </a:r>
            <a:r>
              <a:rPr lang="en-GB" baseline="0" dirty="0" err="1" smtClean="0"/>
              <a:t>Jie</a:t>
            </a:r>
            <a:r>
              <a:rPr lang="en-GB" baseline="0" dirty="0" smtClean="0"/>
              <a:t>) at the game of Go. </a:t>
            </a:r>
          </a:p>
          <a:p>
            <a:r>
              <a:rPr lang="en-GB" baseline="0" dirty="0" smtClean="0"/>
              <a:t>It learned its winning policy by analysing millions of games, and then playing many games against itself. </a:t>
            </a:r>
          </a:p>
          <a:p>
            <a:endParaRPr lang="en-GB" dirty="0"/>
          </a:p>
        </p:txBody>
      </p:sp>
      <p:sp>
        <p:nvSpPr>
          <p:cNvPr id="4" name="Slide Number Placeholder 3"/>
          <p:cNvSpPr>
            <a:spLocks noGrp="1"/>
          </p:cNvSpPr>
          <p:nvPr>
            <p:ph type="sldNum" sz="quarter" idx="10"/>
          </p:nvPr>
        </p:nvSpPr>
        <p:spPr/>
        <p:txBody>
          <a:bodyPr/>
          <a:lstStyle/>
          <a:p>
            <a:fld id="{61CBC34C-9FF9-4E0B-A208-826EC63E39CE}" type="slidenum">
              <a:rPr lang="en-GB" smtClean="0"/>
              <a:t>33</a:t>
            </a:fld>
            <a:endParaRPr lang="en-GB"/>
          </a:p>
        </p:txBody>
      </p:sp>
    </p:spTree>
    <p:extLst>
      <p:ext uri="{BB962C8B-B14F-4D97-AF65-F5344CB8AC3E}">
        <p14:creationId xmlns:p14="http://schemas.microsoft.com/office/powerpoint/2010/main" val="12314702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Typical example is photo hosting systems like Google photos. </a:t>
            </a:r>
          </a:p>
          <a:p>
            <a:r>
              <a:rPr lang="en-GB" dirty="0" smtClean="0"/>
              <a:t>Once you upload loads of your</a:t>
            </a:r>
            <a:r>
              <a:rPr lang="en-GB" baseline="0" dirty="0" smtClean="0"/>
              <a:t> family photos; the system uses unsupervised learning to identify similar faces. </a:t>
            </a:r>
          </a:p>
          <a:p>
            <a:r>
              <a:rPr lang="en-GB" baseline="0" dirty="0" smtClean="0"/>
              <a:t>Thereafter you need only label one of the faces in the set of similar faces. </a:t>
            </a:r>
          </a:p>
        </p:txBody>
      </p:sp>
      <p:sp>
        <p:nvSpPr>
          <p:cNvPr id="4" name="Slide Number Placeholder 3"/>
          <p:cNvSpPr>
            <a:spLocks noGrp="1"/>
          </p:cNvSpPr>
          <p:nvPr>
            <p:ph type="sldNum" sz="quarter" idx="10"/>
          </p:nvPr>
        </p:nvSpPr>
        <p:spPr/>
        <p:txBody>
          <a:bodyPr/>
          <a:lstStyle/>
          <a:p>
            <a:fld id="{61CBC34C-9FF9-4E0B-A208-826EC63E39CE}" type="slidenum">
              <a:rPr lang="en-GB" smtClean="0"/>
              <a:t>34</a:t>
            </a:fld>
            <a:endParaRPr lang="en-GB"/>
          </a:p>
        </p:txBody>
      </p:sp>
    </p:spTree>
    <p:extLst>
      <p:ext uri="{BB962C8B-B14F-4D97-AF65-F5344CB8AC3E}">
        <p14:creationId xmlns:p14="http://schemas.microsoft.com/office/powerpoint/2010/main" val="1250296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err="1" smtClean="0">
                <a:solidFill>
                  <a:schemeClr val="tx1"/>
                </a:solidFill>
                <a:effectLst/>
                <a:latin typeface="+mn-lt"/>
                <a:ea typeface="+mn-ea"/>
                <a:cs typeface="+mn-cs"/>
              </a:rPr>
              <a:t>Waymo</a:t>
            </a:r>
            <a:r>
              <a:rPr lang="en-GB" sz="1200" b="0" i="0" kern="1200" dirty="0" smtClean="0">
                <a:solidFill>
                  <a:schemeClr val="tx1"/>
                </a:solidFill>
                <a:effectLst/>
                <a:latin typeface="+mn-lt"/>
                <a:ea typeface="+mn-ea"/>
                <a:cs typeface="+mn-cs"/>
              </a:rPr>
              <a:t> began as the Google self-driving car project in 2009. Today, we're an independent self-driving technology company with a mission to make it safe and easy for everyone to get around—without the need for anyone in the driver’s seat</a:t>
            </a:r>
          </a:p>
          <a:p>
            <a:endParaRPr lang="en-GB" sz="1200" b="0" i="0" kern="1200" dirty="0" smtClean="0">
              <a:solidFill>
                <a:schemeClr val="tx1"/>
              </a:solidFill>
              <a:effectLst/>
              <a:latin typeface="+mn-lt"/>
              <a:ea typeface="+mn-ea"/>
              <a:cs typeface="+mn-cs"/>
            </a:endParaRPr>
          </a:p>
          <a:p>
            <a:r>
              <a:rPr lang="en-GB" sz="1200" b="0" i="0" kern="1200" dirty="0" smtClean="0">
                <a:solidFill>
                  <a:schemeClr val="tx1"/>
                </a:solidFill>
                <a:effectLst/>
                <a:latin typeface="+mn-lt"/>
                <a:ea typeface="+mn-ea"/>
                <a:cs typeface="+mn-cs"/>
              </a:rPr>
              <a:t>How Google </a:t>
            </a:r>
            <a:r>
              <a:rPr lang="en-GB" sz="1200" b="0" i="0" kern="1200" dirty="0" err="1" smtClean="0">
                <a:solidFill>
                  <a:schemeClr val="tx1"/>
                </a:solidFill>
                <a:effectLst/>
                <a:latin typeface="+mn-lt"/>
                <a:ea typeface="+mn-ea"/>
                <a:cs typeface="+mn-cs"/>
              </a:rPr>
              <a:t>Waymo</a:t>
            </a:r>
            <a:r>
              <a:rPr lang="en-GB" sz="1200" b="0" i="0" kern="1200" dirty="0" smtClean="0">
                <a:solidFill>
                  <a:schemeClr val="tx1"/>
                </a:solidFill>
                <a:effectLst/>
                <a:latin typeface="+mn-lt"/>
                <a:ea typeface="+mn-ea"/>
                <a:cs typeface="+mn-cs"/>
              </a:rPr>
              <a:t> vehicles work:</a:t>
            </a:r>
          </a:p>
          <a:p>
            <a:r>
              <a:rPr lang="en-GB" sz="1200" b="0" i="0" kern="1200" dirty="0" smtClean="0">
                <a:solidFill>
                  <a:schemeClr val="tx1"/>
                </a:solidFill>
                <a:effectLst/>
                <a:latin typeface="+mn-lt"/>
                <a:ea typeface="+mn-ea"/>
                <a:cs typeface="+mn-cs"/>
              </a:rPr>
              <a:t>The driver (or passenger) sets a destination. The car's software calculates a route.</a:t>
            </a:r>
          </a:p>
          <a:p>
            <a:r>
              <a:rPr lang="en-GB" sz="1200" b="0" i="0" kern="1200" dirty="0" smtClean="0">
                <a:solidFill>
                  <a:schemeClr val="tx1"/>
                </a:solidFill>
                <a:effectLst/>
                <a:latin typeface="+mn-lt"/>
                <a:ea typeface="+mn-ea"/>
                <a:cs typeface="+mn-cs"/>
              </a:rPr>
              <a:t>A rotating, roof-mounted Lidar sensor monitors a 60-meter range around the car and creates a dynamic </a:t>
            </a:r>
            <a:r>
              <a:rPr lang="en-GB" sz="1200" b="0" i="0" u="sng" kern="1200" dirty="0" smtClean="0">
                <a:solidFill>
                  <a:schemeClr val="tx1"/>
                </a:solidFill>
                <a:effectLst/>
                <a:latin typeface="+mn-lt"/>
                <a:ea typeface="+mn-ea"/>
                <a:cs typeface="+mn-cs"/>
                <a:hlinkClick r:id="rId3"/>
              </a:rPr>
              <a:t>3D</a:t>
            </a:r>
            <a:r>
              <a:rPr lang="en-GB" sz="1200" b="0" i="0" kern="1200" dirty="0" smtClean="0">
                <a:solidFill>
                  <a:schemeClr val="tx1"/>
                </a:solidFill>
                <a:effectLst/>
                <a:latin typeface="+mn-lt"/>
                <a:ea typeface="+mn-ea"/>
                <a:cs typeface="+mn-cs"/>
              </a:rPr>
              <a:t> map of the car's current environment.</a:t>
            </a:r>
          </a:p>
          <a:p>
            <a:r>
              <a:rPr lang="en-GB" sz="1200" b="0" i="0" kern="1200" dirty="0" smtClean="0">
                <a:solidFill>
                  <a:schemeClr val="tx1"/>
                </a:solidFill>
                <a:effectLst/>
                <a:latin typeface="+mn-lt"/>
                <a:ea typeface="+mn-ea"/>
                <a:cs typeface="+mn-cs"/>
              </a:rPr>
              <a:t>A sensor on the left rear wheel monitors sideways movement to detect the car's position relative to the 3D map.</a:t>
            </a:r>
          </a:p>
          <a:p>
            <a:r>
              <a:rPr lang="en-GB" sz="1200" b="0" i="0" kern="1200" dirty="0" smtClean="0">
                <a:solidFill>
                  <a:schemeClr val="tx1"/>
                </a:solidFill>
                <a:effectLst/>
                <a:latin typeface="+mn-lt"/>
                <a:ea typeface="+mn-ea"/>
                <a:cs typeface="+mn-cs"/>
              </a:rPr>
              <a:t>Radar systems in the front and rear bumpers calculate distances to obstacles.</a:t>
            </a:r>
          </a:p>
          <a:p>
            <a:r>
              <a:rPr lang="en-GB" sz="1200" b="0" i="0" kern="1200" dirty="0" smtClean="0">
                <a:solidFill>
                  <a:schemeClr val="tx1"/>
                </a:solidFill>
                <a:effectLst/>
                <a:latin typeface="+mn-lt"/>
                <a:ea typeface="+mn-ea"/>
                <a:cs typeface="+mn-cs"/>
              </a:rPr>
              <a:t>AI software in the car is connected to all the sensors and collects input from </a:t>
            </a:r>
            <a:r>
              <a:rPr lang="en-GB" sz="1200" b="0" i="0" u="sng" kern="1200" dirty="0" smtClean="0">
                <a:solidFill>
                  <a:schemeClr val="tx1"/>
                </a:solidFill>
                <a:effectLst/>
                <a:latin typeface="+mn-lt"/>
                <a:ea typeface="+mn-ea"/>
                <a:cs typeface="+mn-cs"/>
                <a:hlinkClick r:id="rId4"/>
              </a:rPr>
              <a:t>Google Street View</a:t>
            </a:r>
            <a:r>
              <a:rPr lang="en-GB" sz="1200" b="0" i="0" kern="1200" dirty="0" smtClean="0">
                <a:solidFill>
                  <a:schemeClr val="tx1"/>
                </a:solidFill>
                <a:effectLst/>
                <a:latin typeface="+mn-lt"/>
                <a:ea typeface="+mn-ea"/>
                <a:cs typeface="+mn-cs"/>
              </a:rPr>
              <a:t> and video cameras inside the car.</a:t>
            </a:r>
          </a:p>
          <a:p>
            <a:r>
              <a:rPr lang="en-GB" sz="1200" b="0" i="0" kern="1200" dirty="0" smtClean="0">
                <a:solidFill>
                  <a:schemeClr val="tx1"/>
                </a:solidFill>
                <a:effectLst/>
                <a:latin typeface="+mn-lt"/>
                <a:ea typeface="+mn-ea"/>
                <a:cs typeface="+mn-cs"/>
              </a:rPr>
              <a:t>The AI simulates human perceptual and decision-making processes and controls actions in driver-control systems such as steering and brakes.</a:t>
            </a:r>
          </a:p>
          <a:p>
            <a:r>
              <a:rPr lang="en-GB" sz="1200" b="0" i="0" kern="1200" dirty="0" smtClean="0">
                <a:solidFill>
                  <a:schemeClr val="tx1"/>
                </a:solidFill>
                <a:effectLst/>
                <a:latin typeface="+mn-lt"/>
                <a:ea typeface="+mn-ea"/>
                <a:cs typeface="+mn-cs"/>
              </a:rPr>
              <a:t>The car's software consults </a:t>
            </a:r>
            <a:r>
              <a:rPr lang="en-GB" sz="1200" b="0" i="0" u="sng" kern="1200" dirty="0" smtClean="0">
                <a:solidFill>
                  <a:schemeClr val="tx1"/>
                </a:solidFill>
                <a:effectLst/>
                <a:latin typeface="+mn-lt"/>
                <a:ea typeface="+mn-ea"/>
                <a:cs typeface="+mn-cs"/>
                <a:hlinkClick r:id="rId5"/>
              </a:rPr>
              <a:t>Google Maps</a:t>
            </a:r>
            <a:r>
              <a:rPr lang="en-GB" sz="1200" b="0" i="0" kern="1200" dirty="0" smtClean="0">
                <a:solidFill>
                  <a:schemeClr val="tx1"/>
                </a:solidFill>
                <a:effectLst/>
                <a:latin typeface="+mn-lt"/>
                <a:ea typeface="+mn-ea"/>
                <a:cs typeface="+mn-cs"/>
              </a:rPr>
              <a:t> for advance notice of things like landmarks and traffic signs and lights.</a:t>
            </a:r>
          </a:p>
          <a:p>
            <a:r>
              <a:rPr lang="en-GB" sz="1200" b="0" i="0" kern="1200" dirty="0" smtClean="0">
                <a:solidFill>
                  <a:schemeClr val="tx1"/>
                </a:solidFill>
                <a:effectLst/>
                <a:latin typeface="+mn-lt"/>
                <a:ea typeface="+mn-ea"/>
                <a:cs typeface="+mn-cs"/>
              </a:rPr>
              <a:t>An override function is available to allow a human to take control of the vehicle.</a:t>
            </a:r>
          </a:p>
          <a:p>
            <a:endParaRPr lang="en-GB" dirty="0"/>
          </a:p>
        </p:txBody>
      </p:sp>
      <p:sp>
        <p:nvSpPr>
          <p:cNvPr id="4" name="Slide Number Placeholder 3"/>
          <p:cNvSpPr>
            <a:spLocks noGrp="1"/>
          </p:cNvSpPr>
          <p:nvPr>
            <p:ph type="sldNum" sz="quarter" idx="10"/>
          </p:nvPr>
        </p:nvSpPr>
        <p:spPr/>
        <p:txBody>
          <a:bodyPr/>
          <a:lstStyle/>
          <a:p>
            <a:fld id="{61CBC34C-9FF9-4E0B-A208-826EC63E39CE}" type="slidenum">
              <a:rPr lang="en-GB" smtClean="0"/>
              <a:t>6</a:t>
            </a:fld>
            <a:endParaRPr lang="en-GB"/>
          </a:p>
        </p:txBody>
      </p:sp>
    </p:spTree>
    <p:extLst>
      <p:ext uri="{BB962C8B-B14F-4D97-AF65-F5344CB8AC3E}">
        <p14:creationId xmlns:p14="http://schemas.microsoft.com/office/powerpoint/2010/main" val="2086848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B88F05-A61A-442B-BFEE-58BD4F1BF8D2}" type="slidenum">
              <a:rPr lang="en-US" altLang="en-US"/>
              <a:pPr/>
              <a:t>9</a:t>
            </a:fld>
            <a:endParaRPr lang="en-US" altLang="en-US"/>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p:txBody>
          <a:bodyPr/>
          <a:lstStyle/>
          <a:p>
            <a:r>
              <a:rPr lang="en-US" altLang="en-US"/>
              <a:t>Greek myths of </a:t>
            </a:r>
            <a:r>
              <a:rPr lang="en-US" altLang="en-US">
                <a:hlinkClick r:id="rId3"/>
              </a:rPr>
              <a:t>Hephaestus</a:t>
            </a:r>
            <a:r>
              <a:rPr lang="en-US" altLang="en-US"/>
              <a:t> and Pygmalion incorporate the idea of intelligent robots. Many other myths in antiquity involve human-like artifacts. Many mechanical toys and models were actually constructed, e.g., by Hero, Daedalus and other real persons </a:t>
            </a:r>
          </a:p>
          <a:p>
            <a:endParaRPr lang="en-US" altLang="en-US"/>
          </a:p>
          <a:p>
            <a:r>
              <a:rPr lang="en-US" altLang="en-US">
                <a:hlinkClick r:id="rId4"/>
              </a:rPr>
              <a:t>Claude Shannon</a:t>
            </a:r>
            <a:r>
              <a:rPr lang="en-US" altLang="en-US"/>
              <a:t> published detailed analysis of </a:t>
            </a:r>
            <a:r>
              <a:rPr lang="en-US" altLang="en-US">
                <a:hlinkClick r:id="rId5"/>
              </a:rPr>
              <a:t>chess</a:t>
            </a:r>
            <a:r>
              <a:rPr lang="en-US" altLang="en-US"/>
              <a:t> playing as </a:t>
            </a:r>
            <a:r>
              <a:rPr lang="en-US" altLang="en-US">
                <a:hlinkClick r:id="rId6"/>
              </a:rPr>
              <a:t>search</a:t>
            </a:r>
            <a:r>
              <a:rPr lang="en-US" altLang="en-US"/>
              <a:t> (1950). </a:t>
            </a:r>
          </a:p>
          <a:p>
            <a:endParaRPr lang="en-US" altLang="en-US"/>
          </a:p>
          <a:p>
            <a:r>
              <a:rPr lang="en-US" altLang="en-US" b="1"/>
              <a:t>Law Zero</a:t>
            </a:r>
            <a:r>
              <a:rPr lang="en-US" altLang="en-US"/>
              <a:t>: A robot may not injure humanity, or, through inaction, allow humanity to come to harm.</a:t>
            </a:r>
            <a:br>
              <a:rPr lang="en-US" altLang="en-US"/>
            </a:br>
            <a:r>
              <a:rPr lang="en-US" altLang="en-US" b="1"/>
              <a:t>Law One</a:t>
            </a:r>
            <a:r>
              <a:rPr lang="en-US" altLang="en-US"/>
              <a:t>: A robot may not injure a human being, or, through inaction, allow a human being to come to harm, unless this would violate a higher order law.</a:t>
            </a:r>
            <a:br>
              <a:rPr lang="en-US" altLang="en-US"/>
            </a:br>
            <a:r>
              <a:rPr lang="en-US" altLang="en-US" b="1"/>
              <a:t>Law Two</a:t>
            </a:r>
            <a:r>
              <a:rPr lang="en-US" altLang="en-US"/>
              <a:t>: A robot must obey orders given it by human beings, except where such orders would conflict with a higher order law.</a:t>
            </a:r>
            <a:br>
              <a:rPr lang="en-US" altLang="en-US"/>
            </a:br>
            <a:r>
              <a:rPr lang="en-US" altLang="en-US" b="1"/>
              <a:t>Law Three</a:t>
            </a:r>
            <a:r>
              <a:rPr lang="en-US" altLang="en-US"/>
              <a:t>: A robot must protect its own existence as long as such protection does not conflict with a higher order law. </a:t>
            </a:r>
          </a:p>
        </p:txBody>
      </p:sp>
    </p:spTree>
    <p:extLst>
      <p:ext uri="{BB962C8B-B14F-4D97-AF65-F5344CB8AC3E}">
        <p14:creationId xmlns:p14="http://schemas.microsoft.com/office/powerpoint/2010/main" val="695050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70DD8E-B128-4694-B1CE-1ADAEFDACD1E}" type="slidenum">
              <a:rPr lang="en-US" altLang="en-US"/>
              <a:pPr/>
              <a:t>11</a:t>
            </a:fld>
            <a:endParaRPr lang="en-US" altLang="en-US"/>
          </a:p>
        </p:txBody>
      </p:sp>
      <p:sp>
        <p:nvSpPr>
          <p:cNvPr id="13314" name="Rectangle 2"/>
          <p:cNvSpPr>
            <a:spLocks noGrp="1" noRot="1" noChangeAspect="1" noChangeArrowheads="1" noTextEdit="1"/>
          </p:cNvSpPr>
          <p:nvPr>
            <p:ph type="sldImg"/>
          </p:nvPr>
        </p:nvSpPr>
        <p:spPr>
          <a:ln/>
        </p:spPr>
      </p:sp>
      <p:sp>
        <p:nvSpPr>
          <p:cNvPr id="13315" name="Rectangle 3"/>
          <p:cNvSpPr>
            <a:spLocks noGrp="1" noChangeArrowheads="1"/>
          </p:cNvSpPr>
          <p:nvPr>
            <p:ph type="body" idx="1"/>
          </p:nvPr>
        </p:nvSpPr>
        <p:spPr/>
        <p:txBody>
          <a:bodyPr/>
          <a:lstStyle/>
          <a:p>
            <a:r>
              <a:rPr lang="en-US" altLang="en-US" dirty="0"/>
              <a:t>Wants to answer the question "Can machines think?</a:t>
            </a:r>
          </a:p>
          <a:p>
            <a:endParaRPr lang="en-US" altLang="en-US" dirty="0"/>
          </a:p>
          <a:p>
            <a:r>
              <a:rPr lang="en-US" altLang="en-US" dirty="0"/>
              <a:t>Machine – a digital computer (discrete-state machine</a:t>
            </a:r>
            <a:r>
              <a:rPr lang="en-US" altLang="en-US" dirty="0" smtClean="0"/>
              <a:t>)</a:t>
            </a:r>
          </a:p>
          <a:p>
            <a:endParaRPr lang="en-US" altLang="en-US" dirty="0" smtClean="0"/>
          </a:p>
          <a:p>
            <a:pPr>
              <a:lnSpc>
                <a:spcPct val="90000"/>
              </a:lnSpc>
            </a:pPr>
            <a:r>
              <a:rPr lang="en-US" dirty="0" smtClean="0"/>
              <a:t>After Turing laid out the Turing Test in his original paper, Turing goes over a list of “Contrary Views on the Main Question”:</a:t>
            </a:r>
          </a:p>
          <a:p>
            <a:pPr>
              <a:lnSpc>
                <a:spcPct val="90000"/>
              </a:lnSpc>
            </a:pPr>
            <a:endParaRPr lang="en-US" dirty="0" smtClean="0"/>
          </a:p>
          <a:p>
            <a:pPr>
              <a:lnSpc>
                <a:spcPct val="90000"/>
              </a:lnSpc>
            </a:pPr>
            <a:r>
              <a:rPr lang="en-US" dirty="0" smtClean="0"/>
              <a:t>Machines:</a:t>
            </a:r>
          </a:p>
          <a:p>
            <a:pPr lvl="1">
              <a:lnSpc>
                <a:spcPct val="90000"/>
              </a:lnSpc>
            </a:pPr>
            <a:r>
              <a:rPr lang="en-US" dirty="0" smtClean="0"/>
              <a:t>can’t make mistakes</a:t>
            </a:r>
          </a:p>
          <a:p>
            <a:pPr lvl="1">
              <a:lnSpc>
                <a:spcPct val="90000"/>
              </a:lnSpc>
            </a:pPr>
            <a:r>
              <a:rPr lang="en-US" dirty="0" smtClean="0"/>
              <a:t>can’t be creative</a:t>
            </a:r>
          </a:p>
          <a:p>
            <a:pPr lvl="1">
              <a:lnSpc>
                <a:spcPct val="90000"/>
              </a:lnSpc>
            </a:pPr>
            <a:r>
              <a:rPr lang="en-US" dirty="0" smtClean="0"/>
              <a:t>can’t learn</a:t>
            </a:r>
          </a:p>
          <a:p>
            <a:pPr lvl="1">
              <a:lnSpc>
                <a:spcPct val="90000"/>
              </a:lnSpc>
            </a:pPr>
            <a:r>
              <a:rPr lang="en-US" dirty="0" smtClean="0"/>
              <a:t>can’t do other than what they’re told</a:t>
            </a:r>
          </a:p>
          <a:p>
            <a:pPr lvl="1">
              <a:lnSpc>
                <a:spcPct val="90000"/>
              </a:lnSpc>
            </a:pPr>
            <a:r>
              <a:rPr lang="en-US" dirty="0" err="1" smtClean="0"/>
              <a:t>etc</a:t>
            </a:r>
            <a:endParaRPr lang="en-US" dirty="0" smtClean="0"/>
          </a:p>
          <a:p>
            <a:endParaRPr lang="en-US" altLang="en-US" dirty="0"/>
          </a:p>
        </p:txBody>
      </p:sp>
    </p:spTree>
    <p:extLst>
      <p:ext uri="{BB962C8B-B14F-4D97-AF65-F5344CB8AC3E}">
        <p14:creationId xmlns:p14="http://schemas.microsoft.com/office/powerpoint/2010/main" val="3621283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pPr>
            <a:r>
              <a:rPr lang="en-US" dirty="0" smtClean="0"/>
              <a:t>The mere knowledge that we are dealing with a machine will bias our judgment as to whether that machine can think or not, as we may bring certain preconceptions about machines to the table.</a:t>
            </a:r>
          </a:p>
          <a:p>
            <a:pPr>
              <a:lnSpc>
                <a:spcPct val="80000"/>
              </a:lnSpc>
            </a:pPr>
            <a:r>
              <a:rPr lang="en-US" dirty="0" smtClean="0"/>
              <a:t>Moreover, knowing that we are dealing with a machine will most likely lead us to raise the bar for intelligence: it can’t write a sonnet? Ha, I knew it!</a:t>
            </a:r>
          </a:p>
          <a:p>
            <a:pPr>
              <a:lnSpc>
                <a:spcPct val="80000"/>
              </a:lnSpc>
            </a:pPr>
            <a:r>
              <a:rPr lang="en-US" dirty="0" smtClean="0"/>
              <a:t>By shielding the interrogator from the interrogated, such a bias and bar-raising is eliminated in the Turing-Test.</a:t>
            </a:r>
          </a:p>
          <a:p>
            <a:endParaRPr lang="en-GB" dirty="0"/>
          </a:p>
        </p:txBody>
      </p:sp>
      <p:sp>
        <p:nvSpPr>
          <p:cNvPr id="4" name="Slide Number Placeholder 3"/>
          <p:cNvSpPr>
            <a:spLocks noGrp="1"/>
          </p:cNvSpPr>
          <p:nvPr>
            <p:ph type="sldNum" sz="quarter" idx="10"/>
          </p:nvPr>
        </p:nvSpPr>
        <p:spPr/>
        <p:txBody>
          <a:bodyPr/>
          <a:lstStyle/>
          <a:p>
            <a:fld id="{61CBC34C-9FF9-4E0B-A208-826EC63E39CE}" type="slidenum">
              <a:rPr lang="en-GB" smtClean="0"/>
              <a:t>12</a:t>
            </a:fld>
            <a:endParaRPr lang="en-GB"/>
          </a:p>
        </p:txBody>
      </p:sp>
    </p:spTree>
    <p:extLst>
      <p:ext uri="{BB962C8B-B14F-4D97-AF65-F5344CB8AC3E}">
        <p14:creationId xmlns:p14="http://schemas.microsoft.com/office/powerpoint/2010/main" val="748074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5484D2F-8AB2-4F57-B323-8DCE63FC077F}" type="slidenum">
              <a:rPr lang="en-US" altLang="en-US"/>
              <a:pPr/>
              <a:t>14</a:t>
            </a:fld>
            <a:endParaRPr lang="en-US" altLang="en-US"/>
          </a:p>
        </p:txBody>
      </p:sp>
      <p:sp>
        <p:nvSpPr>
          <p:cNvPr id="15362" name="Rectangle 2"/>
          <p:cNvSpPr>
            <a:spLocks noGrp="1" noRot="1" noChangeAspect="1" noChangeArrowheads="1" noTextEdit="1"/>
          </p:cNvSpPr>
          <p:nvPr>
            <p:ph type="sldImg"/>
          </p:nvPr>
        </p:nvSpPr>
        <p:spPr>
          <a:ln/>
        </p:spPr>
      </p:sp>
      <p:sp>
        <p:nvSpPr>
          <p:cNvPr id="15363" name="Rectangle 3"/>
          <p:cNvSpPr>
            <a:spLocks noGrp="1" noChangeArrowheads="1"/>
          </p:cNvSpPr>
          <p:nvPr>
            <p:ph type="body" idx="1"/>
          </p:nvPr>
        </p:nvSpPr>
        <p:spPr/>
        <p:txBody>
          <a:bodyPr/>
          <a:lstStyle/>
          <a:p>
            <a:r>
              <a:rPr lang="en-US" altLang="en-US"/>
              <a:t>http://www.loebner.net/Prizef/TuringArticle.html</a:t>
            </a:r>
          </a:p>
          <a:p>
            <a:endParaRPr lang="en-US" altLang="en-US"/>
          </a:p>
          <a:p>
            <a:r>
              <a:rPr lang="en-US" altLang="en-US"/>
              <a:t>Requires success in 6 disciplines of AI which compose most of AI</a:t>
            </a:r>
          </a:p>
          <a:p>
            <a:r>
              <a:rPr lang="en-US" altLang="en-US"/>
              <a:t>* natural language processing – enables it to communicate successfully with the interrogator</a:t>
            </a:r>
          </a:p>
          <a:p>
            <a:r>
              <a:rPr lang="en-US" altLang="en-US"/>
              <a:t>* knowledge representation – to store what it knows or hears</a:t>
            </a:r>
          </a:p>
          <a:p>
            <a:r>
              <a:rPr lang="en-US" altLang="en-US"/>
              <a:t>* automated reasoning – to use the stored information to answer questions and to draw new conclusions</a:t>
            </a:r>
          </a:p>
          <a:p>
            <a:r>
              <a:rPr lang="en-US" altLang="en-US"/>
              <a:t>* machine learning to adapt to new circumstances and to detect and extrapolate patterns</a:t>
            </a:r>
          </a:p>
          <a:p>
            <a:r>
              <a:rPr lang="en-US" altLang="en-US"/>
              <a:t> </a:t>
            </a:r>
          </a:p>
          <a:p>
            <a:r>
              <a:rPr lang="en-US" altLang="en-US"/>
              <a:t>Total Turing Test – to test perceptual abilities and examine objects</a:t>
            </a:r>
          </a:p>
          <a:p>
            <a:endParaRPr lang="en-US" altLang="en-US"/>
          </a:p>
          <a:p>
            <a:r>
              <a:rPr lang="en-US" altLang="en-US"/>
              <a:t>*computer vision – to perceive objects</a:t>
            </a:r>
          </a:p>
          <a:p>
            <a:r>
              <a:rPr lang="en-US" altLang="en-US"/>
              <a:t>* robotics – to manipulate object and move about</a:t>
            </a:r>
          </a:p>
        </p:txBody>
      </p:sp>
    </p:spTree>
    <p:extLst>
      <p:ext uri="{BB962C8B-B14F-4D97-AF65-F5344CB8AC3E}">
        <p14:creationId xmlns:p14="http://schemas.microsoft.com/office/powerpoint/2010/main" val="1479629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121B40-79DA-43BD-AC3E-BCA9DD6020C0}" type="slidenum">
              <a:rPr lang="en-US" altLang="en-US"/>
              <a:pPr/>
              <a:t>20</a:t>
            </a:fld>
            <a:endParaRPr lang="en-US" altLang="en-US"/>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r>
              <a:rPr lang="en-US" altLang="en-US"/>
              <a:t>If a system does not interact properly with its environment it cannot be said to think or understand</a:t>
            </a:r>
          </a:p>
          <a:p>
            <a:endParaRPr lang="en-US" altLang="en-US"/>
          </a:p>
          <a:p>
            <a:r>
              <a:rPr lang="en-US" altLang="en-US"/>
              <a:t>Searle concerned about intentionality (mental content)– computer cannot have intention</a:t>
            </a:r>
          </a:p>
          <a:p>
            <a:r>
              <a:rPr lang="en-US" altLang="en-US"/>
              <a:t>the mind has mental contents which enable mental states to refer to or be about objects and states of affairs in the world.  Where language is concerned this is semantic content</a:t>
            </a:r>
          </a:p>
          <a:p>
            <a:r>
              <a:rPr lang="en-US" altLang="en-US"/>
              <a:t>Confusion about the meaning to intelligence</a:t>
            </a:r>
          </a:p>
          <a:p>
            <a:r>
              <a:rPr lang="en-US" altLang="en-US"/>
              <a:t>	Biological intelligence: dog is more intelligent than a mouse</a:t>
            </a:r>
          </a:p>
          <a:p>
            <a:r>
              <a:rPr lang="en-US" altLang="en-US"/>
              <a:t>	Metaphorical intelligence: apply the concept of intelligence to things that have no mental life at all</a:t>
            </a:r>
          </a:p>
        </p:txBody>
      </p:sp>
    </p:spTree>
    <p:extLst>
      <p:ext uri="{BB962C8B-B14F-4D97-AF65-F5344CB8AC3E}">
        <p14:creationId xmlns:p14="http://schemas.microsoft.com/office/powerpoint/2010/main" val="160647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Some examples</a:t>
            </a:r>
          </a:p>
          <a:p>
            <a:r>
              <a:rPr lang="en-GB" sz="1200" u="none" strike="noStrike" kern="1200" dirty="0" smtClean="0">
                <a:solidFill>
                  <a:schemeClr val="tx1"/>
                </a:solidFill>
                <a:effectLst/>
                <a:latin typeface="+mn-lt"/>
                <a:ea typeface="+mn-ea"/>
                <a:cs typeface="+mn-cs"/>
                <a:hlinkClick r:id="rId3" tooltip="Turing test"/>
              </a:rPr>
              <a:t>The Turing Test</a:t>
            </a:r>
            <a:r>
              <a:rPr lang="en-GB" dirty="0" smtClean="0"/>
              <a:t> (</a:t>
            </a:r>
            <a:r>
              <a:rPr lang="en-GB" sz="1200" i="1" u="none" strike="noStrike" kern="1200" dirty="0" smtClean="0">
                <a:solidFill>
                  <a:schemeClr val="tx1"/>
                </a:solidFill>
                <a:effectLst/>
                <a:latin typeface="+mn-lt"/>
                <a:ea typeface="+mn-ea"/>
                <a:cs typeface="+mn-cs"/>
                <a:hlinkClick r:id="rId4" tooltip="Alan Turing"/>
              </a:rPr>
              <a:t>Turing</a:t>
            </a:r>
            <a:r>
              <a:rPr lang="en-GB" dirty="0" smtClean="0"/>
              <a:t>)A machine and a human both converse sight unseen with a second human, who must evaluate which of the two is the machine, which passes the test if it can fool the evaluator a significant fraction of the time. Note: Turing does not prescribe what should qualify as intelligence, only that knowing that it is a machine should not disqualify it.</a:t>
            </a:r>
          </a:p>
          <a:p>
            <a:endParaRPr lang="en-GB" dirty="0" smtClean="0"/>
          </a:p>
          <a:p>
            <a:r>
              <a:rPr lang="en-GB" dirty="0" smtClean="0"/>
              <a:t>The Coffee Test (</a:t>
            </a:r>
            <a:r>
              <a:rPr lang="en-GB" sz="1200" i="1" u="none" strike="noStrike" kern="1200" dirty="0" smtClean="0">
                <a:solidFill>
                  <a:schemeClr val="tx1"/>
                </a:solidFill>
                <a:effectLst/>
                <a:latin typeface="+mn-lt"/>
                <a:ea typeface="+mn-ea"/>
                <a:cs typeface="+mn-cs"/>
                <a:hlinkClick r:id="rId5" tooltip="Steve Wozniak"/>
              </a:rPr>
              <a:t>Wozniak</a:t>
            </a:r>
            <a:r>
              <a:rPr lang="en-GB" dirty="0" smtClean="0"/>
              <a:t>)A machine is required to enter an average American home and figure out how to make coffee: find the coffee machine, find the coffee, add water, find a mug, and brew the coffee by pushing the proper </a:t>
            </a:r>
            <a:r>
              <a:rPr lang="en-GB" dirty="0" err="1" smtClean="0"/>
              <a:t>buttons.The</a:t>
            </a:r>
            <a:r>
              <a:rPr lang="en-GB" dirty="0" smtClean="0"/>
              <a:t> </a:t>
            </a:r>
          </a:p>
          <a:p>
            <a:endParaRPr lang="en-GB" dirty="0" smtClean="0"/>
          </a:p>
          <a:p>
            <a:r>
              <a:rPr lang="en-GB" dirty="0" smtClean="0"/>
              <a:t>Robot College Student Test (</a:t>
            </a:r>
            <a:r>
              <a:rPr lang="en-GB" sz="1200" i="1" u="none" strike="noStrike" kern="1200" dirty="0" err="1" smtClean="0">
                <a:solidFill>
                  <a:schemeClr val="tx1"/>
                </a:solidFill>
                <a:effectLst/>
                <a:latin typeface="+mn-lt"/>
                <a:ea typeface="+mn-ea"/>
                <a:cs typeface="+mn-cs"/>
                <a:hlinkClick r:id="rId6" tooltip="Ben Goertzel"/>
              </a:rPr>
              <a:t>Goertzel</a:t>
            </a:r>
            <a:r>
              <a:rPr lang="en-GB" dirty="0" smtClean="0"/>
              <a:t>)A machine </a:t>
            </a:r>
            <a:r>
              <a:rPr lang="en-GB" dirty="0" err="1" smtClean="0"/>
              <a:t>enrolls</a:t>
            </a:r>
            <a:r>
              <a:rPr lang="en-GB" dirty="0" smtClean="0"/>
              <a:t> in a university, taking and passing the same classes that humans would, and obtaining a degree.</a:t>
            </a:r>
          </a:p>
          <a:p>
            <a:endParaRPr lang="en-GB" dirty="0" smtClean="0"/>
          </a:p>
          <a:p>
            <a:r>
              <a:rPr lang="en-GB" dirty="0" smtClean="0"/>
              <a:t>The Employment Test (</a:t>
            </a:r>
            <a:r>
              <a:rPr lang="en-GB" sz="1200" i="1" u="none" strike="noStrike" kern="1200" dirty="0" smtClean="0">
                <a:solidFill>
                  <a:schemeClr val="tx1"/>
                </a:solidFill>
                <a:effectLst/>
                <a:latin typeface="+mn-lt"/>
                <a:ea typeface="+mn-ea"/>
                <a:cs typeface="+mn-cs"/>
                <a:hlinkClick r:id="rId7" tooltip="Nils John Nilsson"/>
              </a:rPr>
              <a:t>Nilsson</a:t>
            </a:r>
            <a:r>
              <a:rPr lang="en-GB" dirty="0" smtClean="0"/>
              <a:t>)A machine works an economically important job, performing at least as well as humans in the same job.</a:t>
            </a:r>
          </a:p>
          <a:p>
            <a:endParaRPr lang="en-GB" dirty="0" smtClean="0"/>
          </a:p>
          <a:p>
            <a:r>
              <a:rPr lang="en-GB" dirty="0" smtClean="0"/>
              <a:t>The flat pack furniture test (</a:t>
            </a:r>
            <a:r>
              <a:rPr lang="en-GB" i="1" dirty="0" smtClean="0"/>
              <a:t>Tony </a:t>
            </a:r>
            <a:r>
              <a:rPr lang="en-GB" i="1" dirty="0" err="1" smtClean="0"/>
              <a:t>Severyns</a:t>
            </a:r>
            <a:r>
              <a:rPr lang="en-GB" dirty="0" smtClean="0"/>
              <a:t>)A machine is required to unpack and assemble an item of flat-packed furniture. It has to read the instructions and assemble the item as described, correctly installing all fixtures.</a:t>
            </a:r>
            <a:endParaRPr lang="en-GB" dirty="0"/>
          </a:p>
        </p:txBody>
      </p:sp>
      <p:sp>
        <p:nvSpPr>
          <p:cNvPr id="4" name="Slide Number Placeholder 3"/>
          <p:cNvSpPr>
            <a:spLocks noGrp="1"/>
          </p:cNvSpPr>
          <p:nvPr>
            <p:ph type="sldNum" sz="quarter" idx="10"/>
          </p:nvPr>
        </p:nvSpPr>
        <p:spPr/>
        <p:txBody>
          <a:bodyPr/>
          <a:lstStyle/>
          <a:p>
            <a:fld id="{61CBC34C-9FF9-4E0B-A208-826EC63E39CE}" type="slidenum">
              <a:rPr lang="en-GB" smtClean="0"/>
              <a:t>21</a:t>
            </a:fld>
            <a:endParaRPr lang="en-GB"/>
          </a:p>
        </p:txBody>
      </p:sp>
    </p:spTree>
    <p:extLst>
      <p:ext uri="{BB962C8B-B14F-4D97-AF65-F5344CB8AC3E}">
        <p14:creationId xmlns:p14="http://schemas.microsoft.com/office/powerpoint/2010/main" val="2781884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smtClean="0">
                <a:solidFill>
                  <a:schemeClr val="tx1"/>
                </a:solidFill>
                <a:effectLst/>
                <a:latin typeface="+mn-lt"/>
                <a:ea typeface="+mn-ea"/>
                <a:cs typeface="+mn-cs"/>
              </a:rPr>
              <a:t>1. Unemployment. What happens after the end of jobs?</a:t>
            </a:r>
            <a:endParaRPr lang="en-GB" sz="1200" b="0" i="0" kern="1200" dirty="0" smtClean="0">
              <a:solidFill>
                <a:schemeClr val="tx1"/>
              </a:solidFill>
              <a:effectLst/>
              <a:latin typeface="+mn-lt"/>
              <a:ea typeface="+mn-ea"/>
              <a:cs typeface="+mn-cs"/>
            </a:endParaRPr>
          </a:p>
          <a:p>
            <a:r>
              <a:rPr lang="en-GB" sz="1200" b="0" i="0" kern="1200" dirty="0" smtClean="0">
                <a:solidFill>
                  <a:schemeClr val="tx1"/>
                </a:solidFill>
                <a:effectLst/>
                <a:latin typeface="+mn-lt"/>
                <a:ea typeface="+mn-ea"/>
                <a:cs typeface="+mn-cs"/>
              </a:rPr>
              <a:t>The hierarchy of labour is concerned primarily with automation. As we’ve invented ways to automate jobs, we could create room for people to assume more complex roles, moving from the physical work that dominated the pre-industrial globe to the cognitive labour that characterizes strategic and administrative work in our globalized society.</a:t>
            </a:r>
          </a:p>
          <a:p>
            <a:r>
              <a:rPr lang="en-GB" sz="1200" b="0" i="0" kern="1200" dirty="0" smtClean="0">
                <a:solidFill>
                  <a:schemeClr val="tx1"/>
                </a:solidFill>
                <a:effectLst/>
                <a:latin typeface="+mn-lt"/>
                <a:ea typeface="+mn-ea"/>
                <a:cs typeface="+mn-cs"/>
              </a:rPr>
              <a:t>Look at trucking: it currently employs millions of individuals in the United States alone. What will happen to them if the self-driving trucks promised by Tesla’s Elon Musk become widely available in the next decade? But on the other hand, if we consider the lower risk of accidents, self-driving trucks seem like an ethical choice. The same scenario could happen to office workers, as well as to the majority of the workforce in developed countries.</a:t>
            </a:r>
          </a:p>
          <a:p>
            <a:endParaRPr lang="en-GB" dirty="0" smtClean="0"/>
          </a:p>
          <a:p>
            <a:r>
              <a:rPr lang="en-GB" sz="1200" b="1" i="0" kern="1200" dirty="0" smtClean="0">
                <a:solidFill>
                  <a:schemeClr val="tx1"/>
                </a:solidFill>
                <a:effectLst/>
                <a:latin typeface="+mn-lt"/>
                <a:ea typeface="+mn-ea"/>
                <a:cs typeface="+mn-cs"/>
              </a:rPr>
              <a:t>2. Inequality. How do we distribute the wealth created by machines?</a:t>
            </a:r>
            <a:endParaRPr lang="en-GB" sz="1200" b="0" i="0" kern="1200" dirty="0" smtClean="0">
              <a:solidFill>
                <a:schemeClr val="tx1"/>
              </a:solidFill>
              <a:effectLst/>
              <a:latin typeface="+mn-lt"/>
              <a:ea typeface="+mn-ea"/>
              <a:cs typeface="+mn-cs"/>
            </a:endParaRPr>
          </a:p>
          <a:p>
            <a:r>
              <a:rPr lang="en-GB" sz="1200" b="0" i="0" kern="1200" dirty="0" smtClean="0">
                <a:solidFill>
                  <a:schemeClr val="tx1"/>
                </a:solidFill>
                <a:effectLst/>
                <a:latin typeface="+mn-lt"/>
                <a:ea typeface="+mn-ea"/>
                <a:cs typeface="+mn-cs"/>
              </a:rPr>
              <a:t>Our economic system is based on compensation for contribution to the economy, often assessed using an hourly wage. The majority of companies are still dependent on hourly work when it comes to products and services. But by using artificial intelligence, a company can drastically cut down on relying on the human workforce, and this means that revenues will go to fewer people. Consequently, individuals who have ownership in AI-driven companies will make all the money.</a:t>
            </a:r>
          </a:p>
          <a:p>
            <a:r>
              <a:rPr lang="en-GB" sz="1200" b="0" i="0" kern="1200" dirty="0" smtClean="0">
                <a:solidFill>
                  <a:schemeClr val="tx1"/>
                </a:solidFill>
                <a:effectLst/>
                <a:latin typeface="+mn-lt"/>
                <a:ea typeface="+mn-ea"/>
                <a:cs typeface="+mn-cs"/>
              </a:rPr>
              <a:t>We are already seeing a widening wealth gap, where start-up founders take home a large portion of the economic surplus they create. In 2014, roughly the same revenues were generated by the three biggest companies in Detroit and the three biggest companies in Silicon Valley ... only in Silicon Valley there were 10 times fewer employees.</a:t>
            </a:r>
          </a:p>
          <a:p>
            <a:r>
              <a:rPr lang="en-GB" sz="1200" b="0" i="0" kern="1200" dirty="0" smtClean="0">
                <a:solidFill>
                  <a:schemeClr val="tx1"/>
                </a:solidFill>
                <a:effectLst/>
                <a:latin typeface="+mn-lt"/>
                <a:ea typeface="+mn-ea"/>
                <a:cs typeface="+mn-cs"/>
              </a:rPr>
              <a:t>If we’re truly imagining a post-work society, how do we structure a fair post-labour economy?</a:t>
            </a:r>
          </a:p>
          <a:p>
            <a:endParaRPr lang="en-GB" dirty="0" smtClean="0"/>
          </a:p>
          <a:p>
            <a:endParaRPr lang="en-GB" dirty="0" smtClean="0"/>
          </a:p>
          <a:p>
            <a:r>
              <a:rPr lang="en-GB" sz="1200" b="1" i="0" kern="1200" dirty="0" smtClean="0">
                <a:solidFill>
                  <a:schemeClr val="tx1"/>
                </a:solidFill>
                <a:effectLst/>
                <a:latin typeface="+mn-lt"/>
                <a:ea typeface="+mn-ea"/>
                <a:cs typeface="+mn-cs"/>
              </a:rPr>
              <a:t>3. Humanity. How do machines affect our behaviour and interaction?</a:t>
            </a:r>
            <a:endParaRPr lang="en-GB" sz="1200" b="0" i="0" kern="1200" dirty="0" smtClean="0">
              <a:solidFill>
                <a:schemeClr val="tx1"/>
              </a:solidFill>
              <a:effectLst/>
              <a:latin typeface="+mn-lt"/>
              <a:ea typeface="+mn-ea"/>
              <a:cs typeface="+mn-cs"/>
            </a:endParaRPr>
          </a:p>
          <a:p>
            <a:r>
              <a:rPr lang="en-GB" sz="1200" b="0" i="0" kern="1200" dirty="0" smtClean="0">
                <a:solidFill>
                  <a:schemeClr val="tx1"/>
                </a:solidFill>
                <a:effectLst/>
                <a:latin typeface="+mn-lt"/>
                <a:ea typeface="+mn-ea"/>
                <a:cs typeface="+mn-cs"/>
              </a:rPr>
              <a:t>Artificially intelligent bots are becoming better and better at modelling human conversation and relationships. In 2015, a bot named </a:t>
            </a:r>
            <a:r>
              <a:rPr lang="en-GB" sz="1200" b="0" i="0" u="none" strike="noStrike" kern="1200" dirty="0" smtClean="0">
                <a:solidFill>
                  <a:schemeClr val="tx1"/>
                </a:solidFill>
                <a:effectLst/>
                <a:latin typeface="+mn-lt"/>
                <a:ea typeface="+mn-ea"/>
                <a:cs typeface="+mn-cs"/>
                <a:hlinkClick r:id="rId3"/>
              </a:rPr>
              <a:t>Eugene </a:t>
            </a:r>
            <a:r>
              <a:rPr lang="en-GB" sz="1200" b="0" i="0" u="none" strike="noStrike" kern="1200" dirty="0" err="1" smtClean="0">
                <a:solidFill>
                  <a:schemeClr val="tx1"/>
                </a:solidFill>
                <a:effectLst/>
                <a:latin typeface="+mn-lt"/>
                <a:ea typeface="+mn-ea"/>
                <a:cs typeface="+mn-cs"/>
                <a:hlinkClick r:id="rId3"/>
              </a:rPr>
              <a:t>Goostman</a:t>
            </a:r>
            <a:r>
              <a:rPr lang="en-GB" sz="1200" b="0" i="0" u="none" strike="noStrike" kern="1200" dirty="0" smtClean="0">
                <a:solidFill>
                  <a:schemeClr val="tx1"/>
                </a:solidFill>
                <a:effectLst/>
                <a:latin typeface="+mn-lt"/>
                <a:ea typeface="+mn-ea"/>
                <a:cs typeface="+mn-cs"/>
                <a:hlinkClick r:id="rId3"/>
              </a:rPr>
              <a:t> won the Turing Challenge</a:t>
            </a:r>
            <a:r>
              <a:rPr lang="en-GB" sz="1200" b="0" i="0" kern="1200" dirty="0" smtClean="0">
                <a:solidFill>
                  <a:schemeClr val="tx1"/>
                </a:solidFill>
                <a:effectLst/>
                <a:latin typeface="+mn-lt"/>
                <a:ea typeface="+mn-ea"/>
                <a:cs typeface="+mn-cs"/>
              </a:rPr>
              <a:t> for the first time. In this challenge, human </a:t>
            </a:r>
            <a:r>
              <a:rPr lang="en-GB" sz="1200" b="0" i="0" kern="1200" dirty="0" err="1" smtClean="0">
                <a:solidFill>
                  <a:schemeClr val="tx1"/>
                </a:solidFill>
                <a:effectLst/>
                <a:latin typeface="+mn-lt"/>
                <a:ea typeface="+mn-ea"/>
                <a:cs typeface="+mn-cs"/>
              </a:rPr>
              <a:t>raters</a:t>
            </a:r>
            <a:r>
              <a:rPr lang="en-GB" sz="1200" b="0" i="0" kern="1200" dirty="0" smtClean="0">
                <a:solidFill>
                  <a:schemeClr val="tx1"/>
                </a:solidFill>
                <a:effectLst/>
                <a:latin typeface="+mn-lt"/>
                <a:ea typeface="+mn-ea"/>
                <a:cs typeface="+mn-cs"/>
              </a:rPr>
              <a:t> used text input to chat with an unknown entity, then guessed whether they had been chatting with a human or a machine. Eugene </a:t>
            </a:r>
            <a:r>
              <a:rPr lang="en-GB" sz="1200" b="0" i="0" kern="1200" dirty="0" err="1" smtClean="0">
                <a:solidFill>
                  <a:schemeClr val="tx1"/>
                </a:solidFill>
                <a:effectLst/>
                <a:latin typeface="+mn-lt"/>
                <a:ea typeface="+mn-ea"/>
                <a:cs typeface="+mn-cs"/>
              </a:rPr>
              <a:t>Goostman</a:t>
            </a:r>
            <a:r>
              <a:rPr lang="en-GB" sz="1200" b="0" i="0" kern="1200" dirty="0" smtClean="0">
                <a:solidFill>
                  <a:schemeClr val="tx1"/>
                </a:solidFill>
                <a:effectLst/>
                <a:latin typeface="+mn-lt"/>
                <a:ea typeface="+mn-ea"/>
                <a:cs typeface="+mn-cs"/>
              </a:rPr>
              <a:t> fooled more than half of the human </a:t>
            </a:r>
            <a:r>
              <a:rPr lang="en-GB" sz="1200" b="0" i="0" kern="1200" dirty="0" err="1" smtClean="0">
                <a:solidFill>
                  <a:schemeClr val="tx1"/>
                </a:solidFill>
                <a:effectLst/>
                <a:latin typeface="+mn-lt"/>
                <a:ea typeface="+mn-ea"/>
                <a:cs typeface="+mn-cs"/>
              </a:rPr>
              <a:t>raters</a:t>
            </a:r>
            <a:r>
              <a:rPr lang="en-GB" sz="1200" b="0" i="0" kern="1200" dirty="0" smtClean="0">
                <a:solidFill>
                  <a:schemeClr val="tx1"/>
                </a:solidFill>
                <a:effectLst/>
                <a:latin typeface="+mn-lt"/>
                <a:ea typeface="+mn-ea"/>
                <a:cs typeface="+mn-cs"/>
              </a:rPr>
              <a:t> into thinking they had been talking to a human being.</a:t>
            </a:r>
          </a:p>
          <a:p>
            <a:r>
              <a:rPr lang="en-GB" sz="1200" b="0" i="0" kern="1200" dirty="0" smtClean="0">
                <a:solidFill>
                  <a:schemeClr val="tx1"/>
                </a:solidFill>
                <a:effectLst/>
                <a:latin typeface="+mn-lt"/>
                <a:ea typeface="+mn-ea"/>
                <a:cs typeface="+mn-cs"/>
              </a:rPr>
              <a:t>This milestone is only the start of an age where we will frequently interact with machines as if they are humans; whether in customer service or sales. While humans are limited in the attention and kindness that they can expend on another person, artificial bots can channel virtually unlimited resources into building relationships.</a:t>
            </a:r>
          </a:p>
          <a:p>
            <a:r>
              <a:rPr lang="en-GB" sz="1200" b="0" i="0" kern="1200" dirty="0" smtClean="0">
                <a:solidFill>
                  <a:schemeClr val="tx1"/>
                </a:solidFill>
                <a:effectLst/>
                <a:latin typeface="+mn-lt"/>
                <a:ea typeface="+mn-ea"/>
                <a:cs typeface="+mn-cs"/>
              </a:rPr>
              <a:t>Even though not many of us are aware of this, we are already witnesses to how machines can trigger the reward centres in the human brain. Just look at click-bait headlines and video games. These headlines are often optimized with A/B testing, a rudimentary form of algorithmic optimization for content to capture our attention. This and other methods are used to make numerous video and mobile games become addictive. </a:t>
            </a:r>
            <a:r>
              <a:rPr lang="en-GB" sz="1200" b="0" i="0" u="none" strike="noStrike" kern="1200" dirty="0" smtClean="0">
                <a:solidFill>
                  <a:schemeClr val="tx1"/>
                </a:solidFill>
                <a:effectLst/>
                <a:latin typeface="+mn-lt"/>
                <a:ea typeface="+mn-ea"/>
                <a:cs typeface="+mn-cs"/>
                <a:hlinkClick r:id="rId4"/>
              </a:rPr>
              <a:t>Tech addiction is the new frontier of human dependency</a:t>
            </a:r>
            <a:r>
              <a:rPr lang="en-GB" sz="1200" b="0" i="0" kern="1200" dirty="0" smtClean="0">
                <a:solidFill>
                  <a:schemeClr val="tx1"/>
                </a:solidFill>
                <a:effectLst/>
                <a:latin typeface="+mn-lt"/>
                <a:ea typeface="+mn-ea"/>
                <a:cs typeface="+mn-cs"/>
              </a:rPr>
              <a:t>.</a:t>
            </a:r>
          </a:p>
          <a:p>
            <a:r>
              <a:rPr lang="en-GB" sz="1200" b="0" i="0" kern="1200" dirty="0" smtClean="0">
                <a:solidFill>
                  <a:schemeClr val="tx1"/>
                </a:solidFill>
                <a:effectLst/>
                <a:latin typeface="+mn-lt"/>
                <a:ea typeface="+mn-ea"/>
                <a:cs typeface="+mn-cs"/>
              </a:rPr>
              <a:t>On the other hand, maybe we can think of a different use for software, which has already become effective at directing human attention and triggering certain actions. When used right, this could evolve into an opportunity to nudge society towards more beneficial </a:t>
            </a:r>
            <a:r>
              <a:rPr lang="en-GB" sz="1200" b="0" i="0" kern="1200" dirty="0" err="1" smtClean="0">
                <a:solidFill>
                  <a:schemeClr val="tx1"/>
                </a:solidFill>
                <a:effectLst/>
                <a:latin typeface="+mn-lt"/>
                <a:ea typeface="+mn-ea"/>
                <a:cs typeface="+mn-cs"/>
              </a:rPr>
              <a:t>behavior</a:t>
            </a:r>
            <a:r>
              <a:rPr lang="en-GB" sz="1200" b="0" i="0" kern="1200" dirty="0" smtClean="0">
                <a:solidFill>
                  <a:schemeClr val="tx1"/>
                </a:solidFill>
                <a:effectLst/>
                <a:latin typeface="+mn-lt"/>
                <a:ea typeface="+mn-ea"/>
                <a:cs typeface="+mn-cs"/>
              </a:rPr>
              <a:t>. However, in the wrong hands it could prove detrimental.</a:t>
            </a:r>
          </a:p>
          <a:p>
            <a:r>
              <a:rPr lang="en-GB" sz="1200" b="1" i="0" kern="1200" dirty="0" smtClean="0">
                <a:solidFill>
                  <a:schemeClr val="tx1"/>
                </a:solidFill>
                <a:effectLst/>
                <a:latin typeface="+mn-lt"/>
                <a:ea typeface="+mn-ea"/>
                <a:cs typeface="+mn-cs"/>
              </a:rPr>
              <a:t>4. Artificial stupidity. How can we guard against mistakes?</a:t>
            </a:r>
            <a:endParaRPr lang="en-GB" sz="1200" b="0" i="0" kern="1200" dirty="0" smtClean="0">
              <a:solidFill>
                <a:schemeClr val="tx1"/>
              </a:solidFill>
              <a:effectLst/>
              <a:latin typeface="+mn-lt"/>
              <a:ea typeface="+mn-ea"/>
              <a:cs typeface="+mn-cs"/>
            </a:endParaRPr>
          </a:p>
          <a:p>
            <a:r>
              <a:rPr lang="en-GB" sz="1200" b="0" i="0" kern="1200" dirty="0" smtClean="0">
                <a:solidFill>
                  <a:schemeClr val="tx1"/>
                </a:solidFill>
                <a:effectLst/>
                <a:latin typeface="+mn-lt"/>
                <a:ea typeface="+mn-ea"/>
                <a:cs typeface="+mn-cs"/>
              </a:rPr>
              <a:t>Intelligence comes from learning, whether you’re human or machine. Systems usually have a training phase in which they "learn" to detect the right patterns and act according to their input. Once a system is fully trained, it can then go into test phase, where it is hit with more examples and we see how it performs.</a:t>
            </a:r>
          </a:p>
          <a:p>
            <a:r>
              <a:rPr lang="en-GB" sz="1200" b="0" i="0" kern="1200" dirty="0" smtClean="0">
                <a:solidFill>
                  <a:schemeClr val="tx1"/>
                </a:solidFill>
                <a:effectLst/>
                <a:latin typeface="+mn-lt"/>
                <a:ea typeface="+mn-ea"/>
                <a:cs typeface="+mn-cs"/>
              </a:rPr>
              <a:t>Obviously, the training phase cannot cover all possible examples that a system may deal with in the real world. These systems </a:t>
            </a:r>
            <a:r>
              <a:rPr lang="en-GB" sz="1200" b="0" i="0" u="none" strike="noStrike" kern="1200" dirty="0" smtClean="0">
                <a:solidFill>
                  <a:schemeClr val="tx1"/>
                </a:solidFill>
                <a:effectLst/>
                <a:latin typeface="+mn-lt"/>
                <a:ea typeface="+mn-ea"/>
                <a:cs typeface="+mn-cs"/>
                <a:hlinkClick r:id="rId5"/>
              </a:rPr>
              <a:t>can be fooled</a:t>
            </a:r>
            <a:r>
              <a:rPr lang="en-GB" sz="1200" b="0" i="0" kern="1200" dirty="0" smtClean="0">
                <a:solidFill>
                  <a:schemeClr val="tx1"/>
                </a:solidFill>
                <a:effectLst/>
                <a:latin typeface="+mn-lt"/>
                <a:ea typeface="+mn-ea"/>
                <a:cs typeface="+mn-cs"/>
              </a:rPr>
              <a:t> in ways that humans wouldn't be. For example, random dot patterns can lead a machine to “see” things that aren’t there. If we rely on AI to bring us into a new world of labour, security and efficiency, we need to ensure that the machine performs as planned, and that people can’t overpower it to use it for their own ends.</a:t>
            </a:r>
          </a:p>
          <a:p>
            <a:r>
              <a:rPr lang="en-GB" sz="1200" b="1" i="0" kern="1200" dirty="0" smtClean="0">
                <a:solidFill>
                  <a:schemeClr val="tx1"/>
                </a:solidFill>
                <a:effectLst/>
                <a:latin typeface="+mn-lt"/>
                <a:ea typeface="+mn-ea"/>
                <a:cs typeface="+mn-cs"/>
              </a:rPr>
              <a:t>5. Racist robots. How do we eliminate AI bias?</a:t>
            </a:r>
            <a:endParaRPr lang="en-GB" sz="1200" b="0" i="0" kern="1200" dirty="0" smtClean="0">
              <a:solidFill>
                <a:schemeClr val="tx1"/>
              </a:solidFill>
              <a:effectLst/>
              <a:latin typeface="+mn-lt"/>
              <a:ea typeface="+mn-ea"/>
              <a:cs typeface="+mn-cs"/>
            </a:endParaRPr>
          </a:p>
          <a:p>
            <a:r>
              <a:rPr lang="en-GB" sz="1200" b="0" i="0" kern="1200" dirty="0" smtClean="0">
                <a:solidFill>
                  <a:schemeClr val="tx1"/>
                </a:solidFill>
                <a:effectLst/>
                <a:latin typeface="+mn-lt"/>
                <a:ea typeface="+mn-ea"/>
                <a:cs typeface="+mn-cs"/>
              </a:rPr>
              <a:t>Though artificial intelligence is capable of a speed and capacity of processing that’s far beyond that of humans, it cannot always be trusted to be fair and neutral. Google and its parent company Alphabet are one of the leaders when it comes to artificial intelligence, as seen in Google’s Photos service, where AI is used to identify people, objects and scenes. But it can go wrong, such as when a camera</a:t>
            </a:r>
            <a:r>
              <a:rPr lang="en-GB" sz="1200" b="0" i="0" u="none" strike="noStrike" kern="1200" dirty="0" smtClean="0">
                <a:solidFill>
                  <a:schemeClr val="tx1"/>
                </a:solidFill>
                <a:effectLst/>
                <a:latin typeface="+mn-lt"/>
                <a:ea typeface="+mn-ea"/>
                <a:cs typeface="+mn-cs"/>
                <a:hlinkClick r:id="rId6"/>
              </a:rPr>
              <a:t> missed the mark</a:t>
            </a:r>
            <a:r>
              <a:rPr lang="en-GB" sz="1200" b="0" i="0" kern="1200" dirty="0" smtClean="0">
                <a:solidFill>
                  <a:schemeClr val="tx1"/>
                </a:solidFill>
                <a:effectLst/>
                <a:latin typeface="+mn-lt"/>
                <a:ea typeface="+mn-ea"/>
                <a:cs typeface="+mn-cs"/>
              </a:rPr>
              <a:t> on racial sensitivity, or when a</a:t>
            </a:r>
            <a:r>
              <a:rPr lang="en-GB" sz="1200" b="0" i="0" u="none" strike="noStrike" kern="1200" dirty="0" smtClean="0">
                <a:solidFill>
                  <a:schemeClr val="tx1"/>
                </a:solidFill>
                <a:effectLst/>
                <a:latin typeface="+mn-lt"/>
                <a:ea typeface="+mn-ea"/>
                <a:cs typeface="+mn-cs"/>
                <a:hlinkClick r:id="rId7"/>
              </a:rPr>
              <a:t> software used to predict future criminals</a:t>
            </a:r>
            <a:r>
              <a:rPr lang="en-GB" sz="1200" b="0" i="0" kern="1200" dirty="0" smtClean="0">
                <a:solidFill>
                  <a:schemeClr val="tx1"/>
                </a:solidFill>
                <a:effectLst/>
                <a:latin typeface="+mn-lt"/>
                <a:ea typeface="+mn-ea"/>
                <a:cs typeface="+mn-cs"/>
              </a:rPr>
              <a:t> showed bias against black people.</a:t>
            </a:r>
          </a:p>
          <a:p>
            <a:r>
              <a:rPr lang="en-GB" sz="1200" b="0" i="0" kern="1200" dirty="0" smtClean="0">
                <a:solidFill>
                  <a:schemeClr val="tx1"/>
                </a:solidFill>
                <a:effectLst/>
                <a:latin typeface="+mn-lt"/>
                <a:ea typeface="+mn-ea"/>
                <a:cs typeface="+mn-cs"/>
              </a:rPr>
              <a:t>We shouldn’t forget that AI systems are created by humans, who can be biased and judgemental. Once again, if used right, or if used by those who strive for social progress, artificial intelligence can become a catalyst for positive change.</a:t>
            </a:r>
          </a:p>
          <a:p>
            <a:r>
              <a:rPr lang="en-GB" sz="1200" b="1" i="0" kern="1200" dirty="0" smtClean="0">
                <a:solidFill>
                  <a:schemeClr val="tx1"/>
                </a:solidFill>
                <a:effectLst/>
                <a:latin typeface="+mn-lt"/>
                <a:ea typeface="+mn-ea"/>
                <a:cs typeface="+mn-cs"/>
              </a:rPr>
              <a:t>6. Security. How do we keep AI safe from adversaries?</a:t>
            </a:r>
            <a:endParaRPr lang="en-GB" sz="1200" b="0" i="0" kern="1200" dirty="0" smtClean="0">
              <a:solidFill>
                <a:schemeClr val="tx1"/>
              </a:solidFill>
              <a:effectLst/>
              <a:latin typeface="+mn-lt"/>
              <a:ea typeface="+mn-ea"/>
              <a:cs typeface="+mn-cs"/>
            </a:endParaRPr>
          </a:p>
          <a:p>
            <a:r>
              <a:rPr lang="en-GB" sz="1200" b="0" i="0" kern="1200" dirty="0" smtClean="0">
                <a:solidFill>
                  <a:schemeClr val="tx1"/>
                </a:solidFill>
                <a:effectLst/>
                <a:latin typeface="+mn-lt"/>
                <a:ea typeface="+mn-ea"/>
                <a:cs typeface="+mn-cs"/>
              </a:rPr>
              <a:t>The more powerful a technology becomes, the more can it be used for nefarious reasons as well as good. This applies not only to robots produced to replace human soldiers, or autonomous weapons, but to AI systems that can cause damage if used maliciously. Because these fights won't be fought on the battleground only, cybersecurity will become even more important. After all, we’re dealing with a system that is faster and more capable than us by orders of magnitude.</a:t>
            </a:r>
          </a:p>
          <a:p>
            <a:endParaRPr lang="en-GB" dirty="0"/>
          </a:p>
        </p:txBody>
      </p:sp>
      <p:sp>
        <p:nvSpPr>
          <p:cNvPr id="4" name="Slide Number Placeholder 3"/>
          <p:cNvSpPr>
            <a:spLocks noGrp="1"/>
          </p:cNvSpPr>
          <p:nvPr>
            <p:ph type="sldNum" sz="quarter" idx="10"/>
          </p:nvPr>
        </p:nvSpPr>
        <p:spPr/>
        <p:txBody>
          <a:bodyPr/>
          <a:lstStyle/>
          <a:p>
            <a:fld id="{61CBC34C-9FF9-4E0B-A208-826EC63E39CE}" type="slidenum">
              <a:rPr lang="en-GB" smtClean="0"/>
              <a:t>23</a:t>
            </a:fld>
            <a:endParaRPr lang="en-GB"/>
          </a:p>
        </p:txBody>
      </p:sp>
    </p:spTree>
    <p:extLst>
      <p:ext uri="{BB962C8B-B14F-4D97-AF65-F5344CB8AC3E}">
        <p14:creationId xmlns:p14="http://schemas.microsoft.com/office/powerpoint/2010/main" val="1904719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092579" y="461581"/>
            <a:ext cx="4958841" cy="696594"/>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603122" y="4915266"/>
            <a:ext cx="7937754" cy="964564"/>
          </a:xfrm>
          <a:prstGeom prst="rect">
            <a:avLst/>
          </a:prstGeom>
        </p:spPr>
        <p:txBody>
          <a:bodyPr wrap="square" lIns="0" tIns="0" rIns="0" bIns="0">
            <a:spAutoFit/>
          </a:bodyPr>
          <a:lstStyle>
            <a:lvl1pPr>
              <a:defRPr sz="2800" b="0" i="1">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9/20/2018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rgbClr val="0070C0"/>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2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9/20/2018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rgbClr val="0070C0"/>
                </a:solidFill>
                <a:latin typeface="Calibri"/>
                <a:cs typeface="Calibri"/>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9/20/2018</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rgbClr val="0070C0"/>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9/20/2018</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9/20/2018</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178526" y="461581"/>
            <a:ext cx="4786947" cy="696594"/>
          </a:xfrm>
          <a:prstGeom prst="rect">
            <a:avLst/>
          </a:prstGeom>
        </p:spPr>
        <p:txBody>
          <a:bodyPr wrap="square" lIns="0" tIns="0" rIns="0" bIns="0">
            <a:spAutoFit/>
          </a:bodyPr>
          <a:lstStyle>
            <a:lvl1pPr>
              <a:defRPr sz="4400" b="0" i="0">
                <a:solidFill>
                  <a:srgbClr val="0070C0"/>
                </a:solidFill>
                <a:latin typeface="Calibri"/>
                <a:cs typeface="Calibri"/>
              </a:defRPr>
            </a:lvl1pPr>
          </a:lstStyle>
          <a:p>
            <a:endParaRPr/>
          </a:p>
        </p:txBody>
      </p:sp>
      <p:sp>
        <p:nvSpPr>
          <p:cNvPr id="3" name="Holder 3"/>
          <p:cNvSpPr>
            <a:spLocks noGrp="1"/>
          </p:cNvSpPr>
          <p:nvPr>
            <p:ph type="body" idx="1"/>
          </p:nvPr>
        </p:nvSpPr>
        <p:spPr>
          <a:xfrm>
            <a:off x="1020781" y="1368211"/>
            <a:ext cx="7306945" cy="4182110"/>
          </a:xfrm>
          <a:prstGeom prst="rect">
            <a:avLst/>
          </a:prstGeom>
        </p:spPr>
        <p:txBody>
          <a:bodyPr wrap="square" lIns="0" tIns="0" rIns="0" bIns="0">
            <a:spAutoFit/>
          </a:bodyPr>
          <a:lstStyle>
            <a:lvl1pPr>
              <a:defRPr sz="22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9/20/2018</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www.singularitysymposium.com/turing-test.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53694" y="667468"/>
            <a:ext cx="6376035" cy="1243965"/>
          </a:xfrm>
          <a:prstGeom prst="rect">
            <a:avLst/>
          </a:prstGeom>
        </p:spPr>
        <p:txBody>
          <a:bodyPr vert="horz" wrap="square" lIns="0" tIns="12065" rIns="0" bIns="0" rtlCol="0">
            <a:spAutoFit/>
          </a:bodyPr>
          <a:lstStyle/>
          <a:p>
            <a:pPr marL="1338580" marR="5080" indent="-1326515">
              <a:lnSpc>
                <a:spcPct val="100000"/>
              </a:lnSpc>
              <a:spcBef>
                <a:spcPts val="95"/>
              </a:spcBef>
            </a:pPr>
            <a:r>
              <a:rPr sz="4000" spc="-15" dirty="0">
                <a:solidFill>
                  <a:srgbClr val="000000"/>
                </a:solidFill>
              </a:rPr>
              <a:t>Advanced </a:t>
            </a:r>
            <a:r>
              <a:rPr sz="4000" spc="-5" dirty="0">
                <a:solidFill>
                  <a:srgbClr val="000000"/>
                </a:solidFill>
              </a:rPr>
              <a:t>Artificial </a:t>
            </a:r>
            <a:r>
              <a:rPr sz="4000" spc="-15" dirty="0">
                <a:solidFill>
                  <a:srgbClr val="000000"/>
                </a:solidFill>
              </a:rPr>
              <a:t>Intelligence  </a:t>
            </a:r>
            <a:r>
              <a:rPr sz="4000" spc="-5" dirty="0">
                <a:solidFill>
                  <a:srgbClr val="000000"/>
                </a:solidFill>
              </a:rPr>
              <a:t>CM4107 </a:t>
            </a:r>
            <a:r>
              <a:rPr sz="4000" spc="-35" dirty="0">
                <a:solidFill>
                  <a:srgbClr val="000000"/>
                </a:solidFill>
              </a:rPr>
              <a:t>(Week</a:t>
            </a:r>
            <a:r>
              <a:rPr sz="4000" spc="-20" dirty="0">
                <a:solidFill>
                  <a:srgbClr val="000000"/>
                </a:solidFill>
              </a:rPr>
              <a:t> </a:t>
            </a:r>
            <a:r>
              <a:rPr sz="4000" spc="-5" dirty="0">
                <a:solidFill>
                  <a:srgbClr val="000000"/>
                </a:solidFill>
              </a:rPr>
              <a:t>1)</a:t>
            </a:r>
            <a:endParaRPr sz="4000"/>
          </a:p>
        </p:txBody>
      </p:sp>
      <p:sp>
        <p:nvSpPr>
          <p:cNvPr id="3" name="object 3"/>
          <p:cNvSpPr txBox="1"/>
          <p:nvPr/>
        </p:nvSpPr>
        <p:spPr>
          <a:xfrm>
            <a:off x="1415023" y="4337259"/>
            <a:ext cx="6334125" cy="743793"/>
          </a:xfrm>
          <a:prstGeom prst="rect">
            <a:avLst/>
          </a:prstGeom>
        </p:spPr>
        <p:txBody>
          <a:bodyPr vert="horz" wrap="square" lIns="0" tIns="12700" rIns="0" bIns="0" rtlCol="0">
            <a:spAutoFit/>
          </a:bodyPr>
          <a:lstStyle/>
          <a:p>
            <a:pPr marL="128905" algn="ctr">
              <a:lnSpc>
                <a:spcPct val="100000"/>
              </a:lnSpc>
              <a:spcBef>
                <a:spcPts val="100"/>
              </a:spcBef>
            </a:pPr>
            <a:r>
              <a:rPr lang="en-GB" sz="2400" spc="-10" dirty="0" smtClean="0">
                <a:solidFill>
                  <a:srgbClr val="FF0000"/>
                </a:solidFill>
                <a:latin typeface="Calibri"/>
                <a:cs typeface="Calibri"/>
              </a:rPr>
              <a:t>Lecture 1: Introduction to </a:t>
            </a:r>
            <a:r>
              <a:rPr sz="2400" spc="-5" dirty="0" smtClean="0">
                <a:solidFill>
                  <a:srgbClr val="FF0000"/>
                </a:solidFill>
                <a:latin typeface="Calibri"/>
                <a:cs typeface="Calibri"/>
              </a:rPr>
              <a:t>Artificial</a:t>
            </a:r>
            <a:r>
              <a:rPr sz="2400" spc="10" dirty="0" smtClean="0">
                <a:solidFill>
                  <a:srgbClr val="FF0000"/>
                </a:solidFill>
                <a:latin typeface="Calibri"/>
                <a:cs typeface="Calibri"/>
              </a:rPr>
              <a:t> </a:t>
            </a:r>
            <a:r>
              <a:rPr sz="2400" spc="-10" dirty="0">
                <a:solidFill>
                  <a:srgbClr val="FF0000"/>
                </a:solidFill>
                <a:latin typeface="Calibri"/>
                <a:cs typeface="Calibri"/>
              </a:rPr>
              <a:t>Intelligence</a:t>
            </a:r>
            <a:endParaRPr sz="2400" dirty="0">
              <a:latin typeface="Calibri"/>
              <a:cs typeface="Calibri"/>
            </a:endParaRPr>
          </a:p>
          <a:p>
            <a:pPr>
              <a:lnSpc>
                <a:spcPct val="100000"/>
              </a:lnSpc>
              <a:spcBef>
                <a:spcPts val="25"/>
              </a:spcBef>
            </a:pPr>
            <a:endParaRPr sz="2350" dirty="0">
              <a:latin typeface="Times New Roman"/>
              <a:cs typeface="Times New Roman"/>
            </a:endParaRPr>
          </a:p>
        </p:txBody>
      </p:sp>
      <p:sp>
        <p:nvSpPr>
          <p:cNvPr id="4" name="object 4"/>
          <p:cNvSpPr/>
          <p:nvPr/>
        </p:nvSpPr>
        <p:spPr>
          <a:xfrm>
            <a:off x="3598164" y="2066544"/>
            <a:ext cx="2088298" cy="2218067"/>
          </a:xfrm>
          <a:prstGeom prst="rect">
            <a:avLst/>
          </a:prstGeom>
          <a:blipFill>
            <a:blip r:embed="rId2" cstate="print"/>
            <a:stretch>
              <a:fillRect/>
            </a:stretch>
          </a:blipFill>
        </p:spPr>
        <p:txBody>
          <a:bodyPr wrap="square" lIns="0" tIns="0" rIns="0" bIns="0" rtlCol="0"/>
          <a:lstStyle/>
          <a:p>
            <a:endParaRPr/>
          </a:p>
        </p:txBody>
      </p:sp>
      <p:sp>
        <p:nvSpPr>
          <p:cNvPr id="6" name="object 3"/>
          <p:cNvSpPr txBox="1"/>
          <p:nvPr/>
        </p:nvSpPr>
        <p:spPr>
          <a:xfrm>
            <a:off x="3962400" y="5133700"/>
            <a:ext cx="4572000" cy="743793"/>
          </a:xfrm>
          <a:prstGeom prst="rect">
            <a:avLst/>
          </a:prstGeom>
        </p:spPr>
        <p:txBody>
          <a:bodyPr vert="horz" wrap="square" lIns="0" tIns="12700" rIns="0" bIns="0" rtlCol="0">
            <a:spAutoFit/>
          </a:bodyPr>
          <a:lstStyle/>
          <a:p>
            <a:pPr marL="128905" algn="r">
              <a:lnSpc>
                <a:spcPct val="100000"/>
              </a:lnSpc>
              <a:spcBef>
                <a:spcPts val="100"/>
              </a:spcBef>
            </a:pPr>
            <a:r>
              <a:rPr lang="en-GB" sz="2400" spc="-10" dirty="0" smtClean="0">
                <a:latin typeface="Calibri"/>
                <a:cs typeface="Calibri"/>
              </a:rPr>
              <a:t>Professor </a:t>
            </a:r>
            <a:r>
              <a:rPr lang="en-GB" sz="2400" spc="-10" dirty="0" err="1" smtClean="0">
                <a:latin typeface="Calibri"/>
                <a:cs typeface="Calibri"/>
              </a:rPr>
              <a:t>Nirmalie</a:t>
            </a:r>
            <a:r>
              <a:rPr lang="en-GB" sz="2400" spc="-10" dirty="0" smtClean="0">
                <a:latin typeface="Calibri"/>
                <a:cs typeface="Calibri"/>
              </a:rPr>
              <a:t> </a:t>
            </a:r>
            <a:r>
              <a:rPr lang="en-GB" sz="2400" spc="-10" dirty="0" err="1" smtClean="0">
                <a:latin typeface="Calibri"/>
                <a:cs typeface="Calibri"/>
              </a:rPr>
              <a:t>Wiratunga</a:t>
            </a:r>
            <a:endParaRPr sz="2400" dirty="0">
              <a:latin typeface="Calibri"/>
              <a:cs typeface="Calibri"/>
            </a:endParaRPr>
          </a:p>
          <a:p>
            <a:pPr algn="r">
              <a:lnSpc>
                <a:spcPct val="100000"/>
              </a:lnSpc>
              <a:spcBef>
                <a:spcPts val="25"/>
              </a:spcBef>
            </a:pPr>
            <a:endParaRPr sz="2350" dirty="0">
              <a:latin typeface="Times New Roman"/>
              <a:cs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3335">
              <a:lnSpc>
                <a:spcPct val="100000"/>
              </a:lnSpc>
              <a:spcBef>
                <a:spcPts val="105"/>
              </a:spcBef>
            </a:pPr>
            <a:r>
              <a:rPr dirty="0"/>
              <a:t>Modern </a:t>
            </a:r>
            <a:r>
              <a:rPr spc="-15" dirty="0"/>
              <a:t>History </a:t>
            </a:r>
            <a:r>
              <a:rPr dirty="0"/>
              <a:t>of</a:t>
            </a:r>
            <a:r>
              <a:rPr spc="-55" dirty="0"/>
              <a:t> </a:t>
            </a:r>
            <a:r>
              <a:rPr spc="-5" dirty="0"/>
              <a:t>AI</a:t>
            </a:r>
          </a:p>
        </p:txBody>
      </p:sp>
      <p:sp>
        <p:nvSpPr>
          <p:cNvPr id="3" name="object 3"/>
          <p:cNvSpPr txBox="1"/>
          <p:nvPr/>
        </p:nvSpPr>
        <p:spPr>
          <a:xfrm>
            <a:off x="897064" y="5642843"/>
            <a:ext cx="8006715" cy="1122680"/>
          </a:xfrm>
          <a:prstGeom prst="rect">
            <a:avLst/>
          </a:prstGeom>
        </p:spPr>
        <p:txBody>
          <a:bodyPr vert="horz" wrap="square" lIns="0" tIns="12700" rIns="0" bIns="0" rtlCol="0">
            <a:spAutoFit/>
          </a:bodyPr>
          <a:lstStyle/>
          <a:p>
            <a:pPr marL="97790" marR="5080" indent="-85725">
              <a:lnSpc>
                <a:spcPct val="100000"/>
              </a:lnSpc>
              <a:spcBef>
                <a:spcPts val="100"/>
              </a:spcBef>
            </a:pPr>
            <a:r>
              <a:rPr sz="2400" i="1" dirty="0">
                <a:latin typeface="Calibri"/>
                <a:cs typeface="Calibri"/>
              </a:rPr>
              <a:t>A.M. </a:t>
            </a:r>
            <a:r>
              <a:rPr sz="2400" i="1" spc="-25" dirty="0">
                <a:latin typeface="Calibri"/>
                <a:cs typeface="Calibri"/>
              </a:rPr>
              <a:t>Turing </a:t>
            </a:r>
            <a:r>
              <a:rPr sz="2400" i="1" dirty="0">
                <a:latin typeface="Calibri"/>
                <a:cs typeface="Calibri"/>
              </a:rPr>
              <a:t>published </a:t>
            </a:r>
            <a:r>
              <a:rPr sz="2400" i="1" spc="-5" dirty="0">
                <a:latin typeface="Calibri"/>
                <a:cs typeface="Calibri"/>
              </a:rPr>
              <a:t>"Computing </a:t>
            </a:r>
            <a:r>
              <a:rPr sz="2400" i="1" dirty="0">
                <a:latin typeface="Calibri"/>
                <a:cs typeface="Calibri"/>
              </a:rPr>
              <a:t>Machinery and </a:t>
            </a:r>
            <a:r>
              <a:rPr sz="2400" i="1" spc="-10" dirty="0">
                <a:latin typeface="Calibri"/>
                <a:cs typeface="Calibri"/>
              </a:rPr>
              <a:t>Intelligence"  </a:t>
            </a:r>
            <a:r>
              <a:rPr sz="2400" i="1" spc="-5" dirty="0">
                <a:latin typeface="Calibri"/>
                <a:cs typeface="Calibri"/>
              </a:rPr>
              <a:t>(1950). </a:t>
            </a:r>
            <a:r>
              <a:rPr sz="2400" i="1" dirty="0">
                <a:latin typeface="Calibri"/>
                <a:cs typeface="Calibri"/>
              </a:rPr>
              <a:t>- </a:t>
            </a:r>
            <a:r>
              <a:rPr sz="2400" i="1" spc="-5" dirty="0">
                <a:latin typeface="Calibri"/>
                <a:cs typeface="Calibri"/>
              </a:rPr>
              <a:t>Introduction </a:t>
            </a:r>
            <a:r>
              <a:rPr sz="2400" i="1" dirty="0">
                <a:latin typeface="Calibri"/>
                <a:cs typeface="Calibri"/>
              </a:rPr>
              <a:t>of </a:t>
            </a:r>
            <a:r>
              <a:rPr sz="2400" i="1" spc="-25" dirty="0">
                <a:latin typeface="Calibri"/>
                <a:cs typeface="Calibri"/>
              </a:rPr>
              <a:t>Turing </a:t>
            </a:r>
            <a:r>
              <a:rPr sz="2400" i="1" spc="-60" dirty="0">
                <a:latin typeface="Calibri"/>
                <a:cs typeface="Calibri"/>
              </a:rPr>
              <a:t>Test </a:t>
            </a:r>
            <a:r>
              <a:rPr sz="2400" i="1" dirty="0">
                <a:latin typeface="Calibri"/>
                <a:cs typeface="Calibri"/>
              </a:rPr>
              <a:t>as a way of</a:t>
            </a:r>
            <a:r>
              <a:rPr sz="2400" i="1" spc="80" dirty="0">
                <a:latin typeface="Calibri"/>
                <a:cs typeface="Calibri"/>
              </a:rPr>
              <a:t> </a:t>
            </a:r>
            <a:r>
              <a:rPr sz="2400" i="1" spc="-5" dirty="0">
                <a:latin typeface="Calibri"/>
                <a:cs typeface="Calibri"/>
              </a:rPr>
              <a:t>operationalizing</a:t>
            </a:r>
            <a:endParaRPr sz="2400">
              <a:latin typeface="Calibri"/>
              <a:cs typeface="Calibri"/>
            </a:endParaRPr>
          </a:p>
          <a:p>
            <a:pPr marL="2287905">
              <a:lnSpc>
                <a:spcPct val="100000"/>
              </a:lnSpc>
            </a:pPr>
            <a:r>
              <a:rPr sz="2400" i="1" dirty="0">
                <a:latin typeface="Calibri"/>
                <a:cs typeface="Calibri"/>
              </a:rPr>
              <a:t>a </a:t>
            </a:r>
            <a:r>
              <a:rPr sz="2400" i="1" spc="-15" dirty="0">
                <a:latin typeface="Calibri"/>
                <a:cs typeface="Calibri"/>
              </a:rPr>
              <a:t>test </a:t>
            </a:r>
            <a:r>
              <a:rPr sz="2400" i="1" dirty="0">
                <a:latin typeface="Calibri"/>
                <a:cs typeface="Calibri"/>
              </a:rPr>
              <a:t>of </a:t>
            </a:r>
            <a:r>
              <a:rPr sz="2400" i="1" spc="-10" dirty="0">
                <a:latin typeface="Calibri"/>
                <a:cs typeface="Calibri"/>
              </a:rPr>
              <a:t>intelligent</a:t>
            </a:r>
            <a:r>
              <a:rPr sz="2400" i="1" spc="-40" dirty="0">
                <a:latin typeface="Calibri"/>
                <a:cs typeface="Calibri"/>
              </a:rPr>
              <a:t> </a:t>
            </a:r>
            <a:r>
              <a:rPr sz="2400" i="1" spc="-25" dirty="0">
                <a:latin typeface="Calibri"/>
                <a:cs typeface="Calibri"/>
              </a:rPr>
              <a:t>behavior.</a:t>
            </a:r>
            <a:endParaRPr sz="2400">
              <a:latin typeface="Calibri"/>
              <a:cs typeface="Calibri"/>
            </a:endParaRPr>
          </a:p>
        </p:txBody>
      </p:sp>
      <p:sp>
        <p:nvSpPr>
          <p:cNvPr id="4" name="object 4"/>
          <p:cNvSpPr/>
          <p:nvPr/>
        </p:nvSpPr>
        <p:spPr>
          <a:xfrm>
            <a:off x="3246152" y="1683367"/>
            <a:ext cx="2775776" cy="381522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a:t>The Turing Test</a:t>
            </a:r>
          </a:p>
        </p:txBody>
      </p:sp>
      <p:sp>
        <p:nvSpPr>
          <p:cNvPr id="11267" name="Rectangle 3"/>
          <p:cNvSpPr>
            <a:spLocks noGrp="1" noChangeArrowheads="1"/>
          </p:cNvSpPr>
          <p:nvPr>
            <p:ph type="body" idx="1"/>
          </p:nvPr>
        </p:nvSpPr>
        <p:spPr>
          <a:xfrm>
            <a:off x="1020781" y="1368211"/>
            <a:ext cx="5761019" cy="3296287"/>
          </a:xfrm>
        </p:spPr>
        <p:txBody>
          <a:bodyPr/>
          <a:lstStyle/>
          <a:p>
            <a:pPr>
              <a:lnSpc>
                <a:spcPct val="90000"/>
              </a:lnSpc>
            </a:pPr>
            <a:r>
              <a:rPr lang="en-US" altLang="en-US" dirty="0"/>
              <a:t>Uses the "Imitation Game"</a:t>
            </a:r>
          </a:p>
          <a:p>
            <a:pPr lvl="1">
              <a:lnSpc>
                <a:spcPct val="90000"/>
              </a:lnSpc>
            </a:pPr>
            <a:r>
              <a:rPr lang="en-US" altLang="en-US" dirty="0"/>
              <a:t>Usual method </a:t>
            </a:r>
          </a:p>
          <a:p>
            <a:pPr lvl="2">
              <a:lnSpc>
                <a:spcPct val="90000"/>
              </a:lnSpc>
            </a:pPr>
            <a:r>
              <a:rPr lang="en-US" altLang="en-US" dirty="0"/>
              <a:t>Three people play (man, woman, and interrogator)</a:t>
            </a:r>
          </a:p>
          <a:p>
            <a:pPr lvl="2">
              <a:lnSpc>
                <a:spcPct val="90000"/>
              </a:lnSpc>
            </a:pPr>
            <a:r>
              <a:rPr lang="en-US" altLang="en-US" dirty="0"/>
              <a:t>Interrogator determines which of the other two is a woman by asking questions</a:t>
            </a:r>
          </a:p>
          <a:p>
            <a:pPr lvl="3">
              <a:lnSpc>
                <a:spcPct val="90000"/>
              </a:lnSpc>
            </a:pPr>
            <a:r>
              <a:rPr lang="en-US" altLang="en-US" dirty="0"/>
              <a:t>Example: How long is your hair?</a:t>
            </a:r>
          </a:p>
          <a:p>
            <a:pPr lvl="2">
              <a:lnSpc>
                <a:spcPct val="90000"/>
              </a:lnSpc>
            </a:pPr>
            <a:r>
              <a:rPr lang="en-US" altLang="en-US" dirty="0"/>
              <a:t>Questions and responses are typewritten or repeated by an intermediary</a:t>
            </a:r>
          </a:p>
          <a:p>
            <a:pPr lvl="1">
              <a:lnSpc>
                <a:spcPct val="90000"/>
              </a:lnSpc>
            </a:pPr>
            <a:endParaRPr lang="en-US" altLang="en-US" dirty="0" smtClean="0"/>
          </a:p>
          <a:p>
            <a:pPr lvl="1">
              <a:lnSpc>
                <a:spcPct val="90000"/>
              </a:lnSpc>
            </a:pPr>
            <a:endParaRPr lang="en-US" altLang="en-US" dirty="0"/>
          </a:p>
          <a:p>
            <a:pPr lvl="1">
              <a:lnSpc>
                <a:spcPct val="90000"/>
              </a:lnSpc>
            </a:pPr>
            <a:endParaRPr lang="en-US" altLang="en-US" dirty="0" smtClean="0"/>
          </a:p>
          <a:p>
            <a:pPr lvl="1">
              <a:lnSpc>
                <a:spcPct val="90000"/>
              </a:lnSpc>
            </a:pPr>
            <a:r>
              <a:rPr lang="en-US" altLang="en-US" dirty="0" smtClean="0"/>
              <a:t>Turing </a:t>
            </a:r>
            <a:r>
              <a:rPr lang="en-US" altLang="en-US" dirty="0"/>
              <a:t>Test</a:t>
            </a:r>
          </a:p>
          <a:p>
            <a:pPr lvl="2">
              <a:lnSpc>
                <a:spcPct val="90000"/>
              </a:lnSpc>
            </a:pPr>
            <a:r>
              <a:rPr lang="en-US" altLang="en-US" dirty="0"/>
              <a:t>Machine takes the part of the man </a:t>
            </a:r>
          </a:p>
        </p:txBody>
      </p:sp>
      <p:sp>
        <p:nvSpPr>
          <p:cNvPr id="6" name="object 4"/>
          <p:cNvSpPr/>
          <p:nvPr/>
        </p:nvSpPr>
        <p:spPr>
          <a:xfrm>
            <a:off x="5943600" y="3246120"/>
            <a:ext cx="3156205" cy="3611880"/>
          </a:xfrm>
          <a:prstGeom prst="rect">
            <a:avLst/>
          </a:prstGeom>
          <a:blipFill>
            <a:blip r:embed="rId3" cstate="print"/>
            <a:srcRect/>
            <a:stretch>
              <a:fillRect l="-1" t="2" r="-143408" b="-8144"/>
            </a:stretch>
          </a:blipFill>
        </p:spPr>
        <p:txBody>
          <a:bodyPr wrap="square" lIns="0" tIns="0" rIns="0" bIns="0" rtlCol="0"/>
          <a:lstStyle/>
          <a:p>
            <a:endParaRPr/>
          </a:p>
        </p:txBody>
      </p:sp>
    </p:spTree>
    <p:extLst>
      <p:ext uri="{BB962C8B-B14F-4D97-AF65-F5344CB8AC3E}">
        <p14:creationId xmlns:p14="http://schemas.microsoft.com/office/powerpoint/2010/main" val="1739260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51530" y="461581"/>
            <a:ext cx="3438525" cy="696595"/>
          </a:xfrm>
          <a:prstGeom prst="rect">
            <a:avLst/>
          </a:prstGeom>
        </p:spPr>
        <p:txBody>
          <a:bodyPr vert="horz" wrap="square" lIns="0" tIns="13335" rIns="0" bIns="0" rtlCol="0">
            <a:spAutoFit/>
          </a:bodyPr>
          <a:lstStyle/>
          <a:p>
            <a:pPr marL="12700">
              <a:lnSpc>
                <a:spcPct val="100000"/>
              </a:lnSpc>
              <a:spcBef>
                <a:spcPts val="105"/>
              </a:spcBef>
            </a:pPr>
            <a:r>
              <a:rPr dirty="0"/>
              <a:t>The </a:t>
            </a:r>
            <a:r>
              <a:rPr spc="-50" dirty="0"/>
              <a:t>Turing</a:t>
            </a:r>
            <a:r>
              <a:rPr spc="-55" dirty="0"/>
              <a:t> </a:t>
            </a:r>
            <a:r>
              <a:rPr spc="-110" dirty="0"/>
              <a:t>Test</a:t>
            </a:r>
          </a:p>
        </p:txBody>
      </p:sp>
      <p:sp>
        <p:nvSpPr>
          <p:cNvPr id="3" name="object 3"/>
          <p:cNvSpPr/>
          <p:nvPr/>
        </p:nvSpPr>
        <p:spPr>
          <a:xfrm>
            <a:off x="3168395" y="1417320"/>
            <a:ext cx="2807195" cy="3506828"/>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452809" y="5367088"/>
            <a:ext cx="8198484" cy="1405890"/>
          </a:xfrm>
          <a:prstGeom prst="rect">
            <a:avLst/>
          </a:prstGeom>
        </p:spPr>
        <p:txBody>
          <a:bodyPr vert="horz" wrap="square" lIns="0" tIns="12700" rIns="0" bIns="0" rtlCol="0">
            <a:spAutoFit/>
          </a:bodyPr>
          <a:lstStyle/>
          <a:p>
            <a:pPr marL="227329" marR="5080" indent="-215265">
              <a:lnSpc>
                <a:spcPct val="100000"/>
              </a:lnSpc>
              <a:spcBef>
                <a:spcPts val="100"/>
              </a:spcBef>
            </a:pPr>
            <a:r>
              <a:rPr sz="2400" i="1" spc="-5" dirty="0">
                <a:latin typeface="Calibri"/>
                <a:cs typeface="Calibri"/>
              </a:rPr>
              <a:t>The </a:t>
            </a:r>
            <a:r>
              <a:rPr sz="2400" i="1" spc="-25" dirty="0">
                <a:latin typeface="Calibri"/>
                <a:cs typeface="Calibri"/>
              </a:rPr>
              <a:t>Turing </a:t>
            </a:r>
            <a:r>
              <a:rPr sz="2400" i="1" spc="-15" dirty="0">
                <a:latin typeface="Calibri"/>
                <a:cs typeface="Calibri"/>
              </a:rPr>
              <a:t>test </a:t>
            </a:r>
            <a:r>
              <a:rPr sz="2400" i="1" spc="-5" dirty="0">
                <a:latin typeface="Calibri"/>
                <a:cs typeface="Calibri"/>
              </a:rPr>
              <a:t>determines </a:t>
            </a:r>
            <a:r>
              <a:rPr sz="2400" i="1" dirty="0">
                <a:latin typeface="Calibri"/>
                <a:cs typeface="Calibri"/>
              </a:rPr>
              <a:t>a </a:t>
            </a:r>
            <a:r>
              <a:rPr sz="2400" i="1" spc="-5" dirty="0">
                <a:latin typeface="Calibri"/>
                <a:cs typeface="Calibri"/>
              </a:rPr>
              <a:t>machine's ability </a:t>
            </a:r>
            <a:r>
              <a:rPr sz="2400" i="1" spc="-15" dirty="0">
                <a:latin typeface="Calibri"/>
                <a:cs typeface="Calibri"/>
              </a:rPr>
              <a:t>to </a:t>
            </a:r>
            <a:r>
              <a:rPr sz="2400" i="1" spc="-10" dirty="0">
                <a:latin typeface="Calibri"/>
                <a:cs typeface="Calibri"/>
              </a:rPr>
              <a:t>exhibit intelligent  </a:t>
            </a:r>
            <a:r>
              <a:rPr sz="2400" i="1" spc="-5" dirty="0">
                <a:latin typeface="Calibri"/>
                <a:cs typeface="Calibri"/>
              </a:rPr>
              <a:t>behavior equivalent </a:t>
            </a:r>
            <a:r>
              <a:rPr sz="2400" i="1" dirty="0">
                <a:latin typeface="Calibri"/>
                <a:cs typeface="Calibri"/>
              </a:rPr>
              <a:t>or </a:t>
            </a:r>
            <a:r>
              <a:rPr sz="2400" i="1" spc="-5" dirty="0">
                <a:latin typeface="Calibri"/>
                <a:cs typeface="Calibri"/>
              </a:rPr>
              <a:t>indistinguishable from </a:t>
            </a:r>
            <a:r>
              <a:rPr sz="2400" i="1" dirty="0">
                <a:latin typeface="Calibri"/>
                <a:cs typeface="Calibri"/>
              </a:rPr>
              <a:t>that of a</a:t>
            </a:r>
            <a:r>
              <a:rPr sz="2400" i="1" spc="25" dirty="0">
                <a:latin typeface="Calibri"/>
                <a:cs typeface="Calibri"/>
              </a:rPr>
              <a:t> </a:t>
            </a:r>
            <a:r>
              <a:rPr sz="2400" i="1" spc="-5" dirty="0">
                <a:latin typeface="Calibri"/>
                <a:cs typeface="Calibri"/>
              </a:rPr>
              <a:t>human.</a:t>
            </a:r>
            <a:endParaRPr sz="2400">
              <a:latin typeface="Calibri"/>
              <a:cs typeface="Calibri"/>
            </a:endParaRPr>
          </a:p>
          <a:p>
            <a:pPr>
              <a:lnSpc>
                <a:spcPct val="100000"/>
              </a:lnSpc>
              <a:spcBef>
                <a:spcPts val="15"/>
              </a:spcBef>
            </a:pPr>
            <a:endParaRPr sz="2550">
              <a:latin typeface="Times New Roman"/>
              <a:cs typeface="Times New Roman"/>
            </a:endParaRPr>
          </a:p>
          <a:p>
            <a:pPr marL="1617980">
              <a:lnSpc>
                <a:spcPct val="100000"/>
              </a:lnSpc>
            </a:pPr>
            <a:r>
              <a:rPr sz="1800" spc="-10" dirty="0">
                <a:latin typeface="Calibri"/>
                <a:cs typeface="Calibri"/>
                <a:hlinkClick r:id="rId4"/>
              </a:rPr>
              <a:t>http://www.singularitysymposium.com/turing-test.html</a:t>
            </a:r>
            <a:endParaRPr sz="1800">
              <a:latin typeface="Calibri"/>
              <a:cs typeface="Calibri"/>
            </a:endParaRPr>
          </a:p>
        </p:txBody>
      </p:sp>
    </p:spTree>
    <p:extLst>
      <p:ext uri="{BB962C8B-B14F-4D97-AF65-F5344CB8AC3E}">
        <p14:creationId xmlns:p14="http://schemas.microsoft.com/office/powerpoint/2010/main" val="742225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51530" y="461581"/>
            <a:ext cx="3438525" cy="696595"/>
          </a:xfrm>
          <a:prstGeom prst="rect">
            <a:avLst/>
          </a:prstGeom>
        </p:spPr>
        <p:txBody>
          <a:bodyPr vert="horz" wrap="square" lIns="0" tIns="13335" rIns="0" bIns="0" rtlCol="0">
            <a:spAutoFit/>
          </a:bodyPr>
          <a:lstStyle/>
          <a:p>
            <a:pPr marL="12700">
              <a:lnSpc>
                <a:spcPct val="100000"/>
              </a:lnSpc>
              <a:spcBef>
                <a:spcPts val="105"/>
              </a:spcBef>
            </a:pPr>
            <a:r>
              <a:rPr dirty="0"/>
              <a:t>The </a:t>
            </a:r>
            <a:r>
              <a:rPr spc="-50" dirty="0"/>
              <a:t>Turing</a:t>
            </a:r>
            <a:r>
              <a:rPr spc="-55" dirty="0"/>
              <a:t> </a:t>
            </a:r>
            <a:r>
              <a:rPr spc="-110" dirty="0"/>
              <a:t>Test</a:t>
            </a:r>
          </a:p>
        </p:txBody>
      </p:sp>
      <p:sp>
        <p:nvSpPr>
          <p:cNvPr id="3" name="object 3"/>
          <p:cNvSpPr txBox="1"/>
          <p:nvPr/>
        </p:nvSpPr>
        <p:spPr>
          <a:xfrm>
            <a:off x="993139" y="1435380"/>
            <a:ext cx="7258050" cy="4999990"/>
          </a:xfrm>
          <a:prstGeom prst="rect">
            <a:avLst/>
          </a:prstGeom>
        </p:spPr>
        <p:txBody>
          <a:bodyPr vert="horz" wrap="square" lIns="0" tIns="85725" rIns="0" bIns="0" rtlCol="0">
            <a:spAutoFit/>
          </a:bodyPr>
          <a:lstStyle/>
          <a:p>
            <a:pPr marL="299085" indent="-286385">
              <a:lnSpc>
                <a:spcPct val="100000"/>
              </a:lnSpc>
              <a:spcBef>
                <a:spcPts val="675"/>
              </a:spcBef>
              <a:buChar char="-"/>
              <a:tabLst>
                <a:tab pos="311150" algn="l"/>
                <a:tab pos="311785" algn="l"/>
              </a:tabLst>
            </a:pPr>
            <a:r>
              <a:rPr sz="2400" spc="-5" dirty="0">
                <a:latin typeface="Calibri"/>
                <a:cs typeface="Calibri"/>
              </a:rPr>
              <a:t>1950: The </a:t>
            </a:r>
            <a:r>
              <a:rPr sz="2400" b="1" spc="-25" dirty="0">
                <a:latin typeface="Calibri"/>
                <a:cs typeface="Calibri"/>
              </a:rPr>
              <a:t>Turing </a:t>
            </a:r>
            <a:r>
              <a:rPr sz="2400" b="1" spc="-60" dirty="0">
                <a:latin typeface="Calibri"/>
                <a:cs typeface="Calibri"/>
              </a:rPr>
              <a:t>Test </a:t>
            </a:r>
            <a:r>
              <a:rPr sz="2400" spc="-10" dirty="0">
                <a:latin typeface="Calibri"/>
                <a:cs typeface="Calibri"/>
              </a:rPr>
              <a:t>was developed by </a:t>
            </a:r>
            <a:r>
              <a:rPr sz="2400" b="1" spc="-5" dirty="0">
                <a:latin typeface="Calibri"/>
                <a:cs typeface="Calibri"/>
              </a:rPr>
              <a:t>Alan</a:t>
            </a:r>
            <a:r>
              <a:rPr sz="2400" b="1" spc="85" dirty="0">
                <a:latin typeface="Calibri"/>
                <a:cs typeface="Calibri"/>
              </a:rPr>
              <a:t> </a:t>
            </a:r>
            <a:r>
              <a:rPr sz="2400" b="1" spc="-25" dirty="0">
                <a:latin typeface="Calibri"/>
                <a:cs typeface="Calibri"/>
              </a:rPr>
              <a:t>Turing</a:t>
            </a:r>
            <a:endParaRPr sz="2400">
              <a:latin typeface="Calibri"/>
              <a:cs typeface="Calibri"/>
            </a:endParaRPr>
          </a:p>
          <a:p>
            <a:pPr marL="299085" indent="-286385">
              <a:lnSpc>
                <a:spcPct val="100000"/>
              </a:lnSpc>
              <a:spcBef>
                <a:spcPts val="575"/>
              </a:spcBef>
              <a:buChar char="-"/>
              <a:tabLst>
                <a:tab pos="299085" algn="l"/>
                <a:tab pos="299720" algn="l"/>
              </a:tabLst>
            </a:pPr>
            <a:r>
              <a:rPr sz="2400" spc="-30" dirty="0">
                <a:latin typeface="Calibri"/>
                <a:cs typeface="Calibri"/>
              </a:rPr>
              <a:t>Turing </a:t>
            </a:r>
            <a:r>
              <a:rPr sz="2400" spc="-10" dirty="0">
                <a:latin typeface="Calibri"/>
                <a:cs typeface="Calibri"/>
              </a:rPr>
              <a:t>proposed </a:t>
            </a:r>
            <a:r>
              <a:rPr sz="2400" dirty="0">
                <a:latin typeface="Calibri"/>
                <a:cs typeface="Calibri"/>
              </a:rPr>
              <a:t>a </a:t>
            </a:r>
            <a:r>
              <a:rPr sz="2400" spc="-15" dirty="0">
                <a:latin typeface="Calibri"/>
                <a:cs typeface="Calibri"/>
              </a:rPr>
              <a:t>test </a:t>
            </a:r>
            <a:r>
              <a:rPr sz="2400" spc="-10" dirty="0">
                <a:latin typeface="Calibri"/>
                <a:cs typeface="Calibri"/>
              </a:rPr>
              <a:t>consisting </a:t>
            </a:r>
            <a:r>
              <a:rPr sz="2400" spc="-5" dirty="0">
                <a:latin typeface="Calibri"/>
                <a:cs typeface="Calibri"/>
              </a:rPr>
              <a:t>of </a:t>
            </a:r>
            <a:r>
              <a:rPr sz="2400" dirty="0">
                <a:latin typeface="Calibri"/>
                <a:cs typeface="Calibri"/>
              </a:rPr>
              <a:t>a </a:t>
            </a:r>
            <a:r>
              <a:rPr sz="2400" b="1" spc="-5" dirty="0">
                <a:latin typeface="Calibri"/>
                <a:cs typeface="Calibri"/>
              </a:rPr>
              <a:t>human</a:t>
            </a:r>
            <a:r>
              <a:rPr sz="2400" b="1" spc="25" dirty="0">
                <a:latin typeface="Calibri"/>
                <a:cs typeface="Calibri"/>
              </a:rPr>
              <a:t> </a:t>
            </a:r>
            <a:r>
              <a:rPr sz="2400" b="1" spc="-15" dirty="0">
                <a:latin typeface="Calibri"/>
                <a:cs typeface="Calibri"/>
              </a:rPr>
              <a:t>evaluator</a:t>
            </a:r>
            <a:endParaRPr sz="2400">
              <a:latin typeface="Calibri"/>
              <a:cs typeface="Calibri"/>
            </a:endParaRPr>
          </a:p>
          <a:p>
            <a:pPr marL="299085" marR="495934" indent="-286385">
              <a:lnSpc>
                <a:spcPct val="100000"/>
              </a:lnSpc>
              <a:spcBef>
                <a:spcPts val="575"/>
              </a:spcBef>
              <a:buChar char="-"/>
              <a:tabLst>
                <a:tab pos="299085" algn="l"/>
                <a:tab pos="299720" algn="l"/>
                <a:tab pos="1232535" algn="l"/>
              </a:tabLst>
            </a:pPr>
            <a:r>
              <a:rPr sz="2400" spc="-10" dirty="0">
                <a:latin typeface="Calibri"/>
                <a:cs typeface="Calibri"/>
              </a:rPr>
              <a:t>Paper:	</a:t>
            </a:r>
            <a:r>
              <a:rPr sz="2400" spc="-5" dirty="0">
                <a:latin typeface="Calibri"/>
                <a:cs typeface="Calibri"/>
              </a:rPr>
              <a:t>Computing </a:t>
            </a:r>
            <a:r>
              <a:rPr sz="2400" dirty="0">
                <a:latin typeface="Calibri"/>
                <a:cs typeface="Calibri"/>
              </a:rPr>
              <a:t>Machinery </a:t>
            </a:r>
            <a:r>
              <a:rPr sz="2400" spc="-5" dirty="0">
                <a:latin typeface="Calibri"/>
                <a:cs typeface="Calibri"/>
              </a:rPr>
              <a:t>And </a:t>
            </a:r>
            <a:r>
              <a:rPr sz="2400" spc="-10" dirty="0">
                <a:latin typeface="Calibri"/>
                <a:cs typeface="Calibri"/>
              </a:rPr>
              <a:t>Intelligence: Stop  </a:t>
            </a:r>
            <a:r>
              <a:rPr sz="2400" spc="-5" dirty="0">
                <a:latin typeface="Calibri"/>
                <a:cs typeface="Calibri"/>
              </a:rPr>
              <a:t>debating </a:t>
            </a:r>
            <a:r>
              <a:rPr sz="2400" spc="-10" dirty="0">
                <a:latin typeface="Calibri"/>
                <a:cs typeface="Calibri"/>
              </a:rPr>
              <a:t>what intelligence</a:t>
            </a:r>
            <a:r>
              <a:rPr sz="2400" spc="-25" dirty="0">
                <a:latin typeface="Calibri"/>
                <a:cs typeface="Calibri"/>
              </a:rPr>
              <a:t> </a:t>
            </a:r>
            <a:r>
              <a:rPr sz="2400" dirty="0">
                <a:latin typeface="Calibri"/>
                <a:cs typeface="Calibri"/>
              </a:rPr>
              <a:t>means</a:t>
            </a:r>
            <a:endParaRPr sz="2400">
              <a:latin typeface="Calibri"/>
              <a:cs typeface="Calibri"/>
            </a:endParaRPr>
          </a:p>
          <a:p>
            <a:pPr marL="299085" indent="-286385">
              <a:lnSpc>
                <a:spcPct val="100000"/>
              </a:lnSpc>
              <a:spcBef>
                <a:spcPts val="575"/>
              </a:spcBef>
              <a:buChar char="-"/>
              <a:tabLst>
                <a:tab pos="299085" algn="l"/>
                <a:tab pos="299720" algn="l"/>
              </a:tabLst>
            </a:pPr>
            <a:r>
              <a:rPr sz="2400" spc="-5" dirty="0">
                <a:latin typeface="Calibri"/>
                <a:cs typeface="Calibri"/>
              </a:rPr>
              <a:t>Designed </a:t>
            </a:r>
            <a:r>
              <a:rPr sz="2400" spc="-15" dirty="0">
                <a:latin typeface="Calibri"/>
                <a:cs typeface="Calibri"/>
              </a:rPr>
              <a:t>to </a:t>
            </a:r>
            <a:r>
              <a:rPr sz="2400" b="1" spc="-15" dirty="0">
                <a:latin typeface="Calibri"/>
                <a:cs typeface="Calibri"/>
              </a:rPr>
              <a:t>evaluate </a:t>
            </a:r>
            <a:r>
              <a:rPr sz="2400" b="1" spc="-5" dirty="0">
                <a:latin typeface="Calibri"/>
                <a:cs typeface="Calibri"/>
              </a:rPr>
              <a:t>the </a:t>
            </a:r>
            <a:r>
              <a:rPr sz="2400" b="1" spc="-10" dirty="0">
                <a:latin typeface="Calibri"/>
                <a:cs typeface="Calibri"/>
              </a:rPr>
              <a:t>intelligence </a:t>
            </a:r>
            <a:r>
              <a:rPr sz="2400" b="1" dirty="0">
                <a:latin typeface="Calibri"/>
                <a:cs typeface="Calibri"/>
              </a:rPr>
              <a:t>of a</a:t>
            </a:r>
            <a:r>
              <a:rPr sz="2400" b="1" spc="15" dirty="0">
                <a:latin typeface="Calibri"/>
                <a:cs typeface="Calibri"/>
              </a:rPr>
              <a:t> </a:t>
            </a:r>
            <a:r>
              <a:rPr sz="2400" b="1" spc="-10" dirty="0">
                <a:latin typeface="Calibri"/>
                <a:cs typeface="Calibri"/>
              </a:rPr>
              <a:t>computer</a:t>
            </a:r>
            <a:endParaRPr sz="2400">
              <a:latin typeface="Calibri"/>
              <a:cs typeface="Calibri"/>
            </a:endParaRPr>
          </a:p>
          <a:p>
            <a:pPr marL="299085" marR="5080" indent="-286385">
              <a:lnSpc>
                <a:spcPct val="100000"/>
              </a:lnSpc>
              <a:spcBef>
                <a:spcPts val="580"/>
              </a:spcBef>
              <a:buChar char="-"/>
              <a:tabLst>
                <a:tab pos="299085" algn="l"/>
                <a:tab pos="299720" algn="l"/>
              </a:tabLst>
            </a:pPr>
            <a:r>
              <a:rPr sz="2400" spc="-5" dirty="0">
                <a:latin typeface="Calibri"/>
                <a:cs typeface="Calibri"/>
              </a:rPr>
              <a:t>In </a:t>
            </a:r>
            <a:r>
              <a:rPr sz="2400" dirty="0">
                <a:latin typeface="Calibri"/>
                <a:cs typeface="Calibri"/>
              </a:rPr>
              <a:t>the </a:t>
            </a:r>
            <a:r>
              <a:rPr sz="2400" spc="-15" dirty="0">
                <a:latin typeface="Calibri"/>
                <a:cs typeface="Calibri"/>
              </a:rPr>
              <a:t>test, </a:t>
            </a:r>
            <a:r>
              <a:rPr sz="2400" spc="-10" dirty="0">
                <a:latin typeface="Calibri"/>
                <a:cs typeface="Calibri"/>
              </a:rPr>
              <a:t>there </a:t>
            </a:r>
            <a:r>
              <a:rPr sz="2400" dirty="0">
                <a:latin typeface="Calibri"/>
                <a:cs typeface="Calibri"/>
              </a:rPr>
              <a:t>is a </a:t>
            </a:r>
            <a:r>
              <a:rPr sz="2400" spc="-10" dirty="0">
                <a:latin typeface="Calibri"/>
                <a:cs typeface="Calibri"/>
              </a:rPr>
              <a:t>person </a:t>
            </a:r>
            <a:r>
              <a:rPr sz="2400" b="1" spc="-5" dirty="0">
                <a:latin typeface="Calibri"/>
                <a:cs typeface="Calibri"/>
              </a:rPr>
              <a:t>who </a:t>
            </a:r>
            <a:r>
              <a:rPr sz="2400" b="1" spc="-10" dirty="0">
                <a:latin typeface="Calibri"/>
                <a:cs typeface="Calibri"/>
              </a:rPr>
              <a:t>asks questions </a:t>
            </a:r>
            <a:r>
              <a:rPr sz="2400" spc="-5" dirty="0">
                <a:latin typeface="Calibri"/>
                <a:cs typeface="Calibri"/>
              </a:rPr>
              <a:t>and  </a:t>
            </a:r>
            <a:r>
              <a:rPr sz="2400" dirty="0">
                <a:latin typeface="Calibri"/>
                <a:cs typeface="Calibri"/>
              </a:rPr>
              <a:t>either </a:t>
            </a:r>
            <a:r>
              <a:rPr sz="2400" spc="-5" dirty="0">
                <a:latin typeface="Calibri"/>
                <a:cs typeface="Calibri"/>
              </a:rPr>
              <a:t>another </a:t>
            </a:r>
            <a:r>
              <a:rPr sz="2400" spc="-10" dirty="0">
                <a:latin typeface="Calibri"/>
                <a:cs typeface="Calibri"/>
              </a:rPr>
              <a:t>person </a:t>
            </a:r>
            <a:r>
              <a:rPr sz="2400" spc="-5" dirty="0">
                <a:latin typeface="Calibri"/>
                <a:cs typeface="Calibri"/>
              </a:rPr>
              <a:t>or </a:t>
            </a:r>
            <a:r>
              <a:rPr sz="2400" dirty="0">
                <a:latin typeface="Calibri"/>
                <a:cs typeface="Calibri"/>
              </a:rPr>
              <a:t>a </a:t>
            </a:r>
            <a:r>
              <a:rPr sz="2400" spc="-10" dirty="0">
                <a:latin typeface="Calibri"/>
                <a:cs typeface="Calibri"/>
              </a:rPr>
              <a:t>computer </a:t>
            </a:r>
            <a:r>
              <a:rPr sz="2400" spc="-15" dirty="0">
                <a:latin typeface="Calibri"/>
                <a:cs typeface="Calibri"/>
              </a:rPr>
              <a:t>program</a:t>
            </a:r>
            <a:r>
              <a:rPr sz="2400" spc="-50" dirty="0">
                <a:latin typeface="Calibri"/>
                <a:cs typeface="Calibri"/>
              </a:rPr>
              <a:t> </a:t>
            </a:r>
            <a:r>
              <a:rPr sz="2400" spc="-10" dirty="0">
                <a:latin typeface="Calibri"/>
                <a:cs typeface="Calibri"/>
              </a:rPr>
              <a:t>responds.</a:t>
            </a:r>
            <a:endParaRPr sz="2400">
              <a:latin typeface="Calibri"/>
              <a:cs typeface="Calibri"/>
            </a:endParaRPr>
          </a:p>
          <a:p>
            <a:pPr marL="299085" marR="256540" indent="-286385">
              <a:lnSpc>
                <a:spcPct val="100000"/>
              </a:lnSpc>
              <a:spcBef>
                <a:spcPts val="575"/>
              </a:spcBef>
              <a:buChar char="-"/>
              <a:tabLst>
                <a:tab pos="299085" algn="l"/>
                <a:tab pos="299720" algn="l"/>
              </a:tabLst>
            </a:pPr>
            <a:r>
              <a:rPr sz="2400" spc="-5" dirty="0">
                <a:latin typeface="Calibri"/>
                <a:cs typeface="Calibri"/>
              </a:rPr>
              <a:t>The </a:t>
            </a:r>
            <a:r>
              <a:rPr sz="2400" spc="-10" dirty="0">
                <a:latin typeface="Calibri"/>
                <a:cs typeface="Calibri"/>
              </a:rPr>
              <a:t>computer </a:t>
            </a:r>
            <a:r>
              <a:rPr sz="2400" b="1" spc="-5" dirty="0">
                <a:latin typeface="Calibri"/>
                <a:cs typeface="Calibri"/>
              </a:rPr>
              <a:t>passes the </a:t>
            </a:r>
            <a:r>
              <a:rPr sz="2400" b="1" spc="-15" dirty="0">
                <a:latin typeface="Calibri"/>
                <a:cs typeface="Calibri"/>
              </a:rPr>
              <a:t>test </a:t>
            </a:r>
            <a:r>
              <a:rPr sz="2400" dirty="0">
                <a:latin typeface="Calibri"/>
                <a:cs typeface="Calibri"/>
              </a:rPr>
              <a:t>if the “asking” </a:t>
            </a:r>
            <a:r>
              <a:rPr sz="2400" spc="-10" dirty="0">
                <a:latin typeface="Calibri"/>
                <a:cs typeface="Calibri"/>
              </a:rPr>
              <a:t>person  </a:t>
            </a:r>
            <a:r>
              <a:rPr sz="2400" b="1" spc="-5" dirty="0">
                <a:latin typeface="Calibri"/>
                <a:cs typeface="Calibri"/>
              </a:rPr>
              <a:t>cannot </a:t>
            </a:r>
            <a:r>
              <a:rPr sz="2400" b="1" spc="-10" dirty="0">
                <a:latin typeface="Calibri"/>
                <a:cs typeface="Calibri"/>
              </a:rPr>
              <a:t>distinguish </a:t>
            </a:r>
            <a:r>
              <a:rPr sz="2400" spc="-5" dirty="0">
                <a:latin typeface="Calibri"/>
                <a:cs typeface="Calibri"/>
              </a:rPr>
              <a:t>whether </a:t>
            </a:r>
            <a:r>
              <a:rPr sz="2400" dirty="0">
                <a:latin typeface="Calibri"/>
                <a:cs typeface="Calibri"/>
              </a:rPr>
              <a:t>the </a:t>
            </a:r>
            <a:r>
              <a:rPr sz="2400" spc="-15" dirty="0">
                <a:latin typeface="Calibri"/>
                <a:cs typeface="Calibri"/>
              </a:rPr>
              <a:t>answers </a:t>
            </a:r>
            <a:r>
              <a:rPr sz="2400" spc="-5" dirty="0">
                <a:latin typeface="Calibri"/>
                <a:cs typeface="Calibri"/>
              </a:rPr>
              <a:t>or </a:t>
            </a:r>
            <a:r>
              <a:rPr sz="2400" dirty="0">
                <a:latin typeface="Calibri"/>
                <a:cs typeface="Calibri"/>
              </a:rPr>
              <a:t>the  </a:t>
            </a:r>
            <a:r>
              <a:rPr sz="2400" spc="-15" dirty="0">
                <a:latin typeface="Calibri"/>
                <a:cs typeface="Calibri"/>
              </a:rPr>
              <a:t>conversation </a:t>
            </a:r>
            <a:r>
              <a:rPr sz="2400" spc="-10" dirty="0">
                <a:latin typeface="Calibri"/>
                <a:cs typeface="Calibri"/>
              </a:rPr>
              <a:t>comes </a:t>
            </a:r>
            <a:r>
              <a:rPr sz="2400" spc="-15" dirty="0">
                <a:latin typeface="Calibri"/>
                <a:cs typeface="Calibri"/>
              </a:rPr>
              <a:t>from </a:t>
            </a:r>
            <a:r>
              <a:rPr sz="2400" dirty="0">
                <a:latin typeface="Calibri"/>
                <a:cs typeface="Calibri"/>
              </a:rPr>
              <a:t>the </a:t>
            </a:r>
            <a:r>
              <a:rPr sz="2400" spc="-10" dirty="0">
                <a:latin typeface="Calibri"/>
                <a:cs typeface="Calibri"/>
              </a:rPr>
              <a:t>computer </a:t>
            </a:r>
            <a:r>
              <a:rPr sz="2400" spc="-5" dirty="0">
                <a:latin typeface="Calibri"/>
                <a:cs typeface="Calibri"/>
              </a:rPr>
              <a:t>or </a:t>
            </a:r>
            <a:r>
              <a:rPr sz="2400" dirty="0">
                <a:latin typeface="Calibri"/>
                <a:cs typeface="Calibri"/>
              </a:rPr>
              <a:t>the</a:t>
            </a:r>
            <a:r>
              <a:rPr sz="2400" spc="-35" dirty="0">
                <a:latin typeface="Calibri"/>
                <a:cs typeface="Calibri"/>
              </a:rPr>
              <a:t> </a:t>
            </a:r>
            <a:r>
              <a:rPr sz="2400" spc="-10" dirty="0">
                <a:latin typeface="Calibri"/>
                <a:cs typeface="Calibri"/>
              </a:rPr>
              <a:t>person.</a:t>
            </a:r>
            <a:endParaRPr sz="2400">
              <a:latin typeface="Calibri"/>
              <a:cs typeface="Calibri"/>
            </a:endParaRPr>
          </a:p>
          <a:p>
            <a:pPr marL="299085" indent="-286385">
              <a:lnSpc>
                <a:spcPct val="100000"/>
              </a:lnSpc>
              <a:spcBef>
                <a:spcPts val="575"/>
              </a:spcBef>
              <a:buChar char="-"/>
              <a:tabLst>
                <a:tab pos="299085" algn="l"/>
                <a:tab pos="299720" algn="l"/>
              </a:tabLst>
            </a:pPr>
            <a:r>
              <a:rPr sz="2400" spc="-5" dirty="0">
                <a:latin typeface="Calibri"/>
                <a:cs typeface="Calibri"/>
              </a:rPr>
              <a:t>Humans don’t </a:t>
            </a:r>
            <a:r>
              <a:rPr sz="2400" spc="-15" dirty="0">
                <a:latin typeface="Calibri"/>
                <a:cs typeface="Calibri"/>
              </a:rPr>
              <a:t>behave</a:t>
            </a:r>
            <a:r>
              <a:rPr sz="2400" spc="-5" dirty="0">
                <a:latin typeface="Calibri"/>
                <a:cs typeface="Calibri"/>
              </a:rPr>
              <a:t> </a:t>
            </a:r>
            <a:r>
              <a:rPr sz="2400" spc="-10" dirty="0">
                <a:latin typeface="Calibri"/>
                <a:cs typeface="Calibri"/>
              </a:rPr>
              <a:t>rationally</a:t>
            </a:r>
            <a:endParaRPr sz="2400">
              <a:latin typeface="Calibri"/>
              <a:cs typeface="Calibri"/>
            </a:endParaRPr>
          </a:p>
          <a:p>
            <a:pPr marL="299085" indent="-286385">
              <a:lnSpc>
                <a:spcPct val="100000"/>
              </a:lnSpc>
              <a:spcBef>
                <a:spcPts val="575"/>
              </a:spcBef>
              <a:buChar char="-"/>
              <a:tabLst>
                <a:tab pos="299085" algn="l"/>
                <a:tab pos="299720" algn="l"/>
              </a:tabLst>
            </a:pPr>
            <a:r>
              <a:rPr sz="2400" spc="-5" dirty="0">
                <a:latin typeface="Calibri"/>
                <a:cs typeface="Calibri"/>
              </a:rPr>
              <a:t>The </a:t>
            </a:r>
            <a:r>
              <a:rPr sz="2400" spc="-20" dirty="0">
                <a:latin typeface="Calibri"/>
                <a:cs typeface="Calibri"/>
              </a:rPr>
              <a:t>reverse </a:t>
            </a:r>
            <a:r>
              <a:rPr sz="2400" spc="-5" dirty="0">
                <a:latin typeface="Calibri"/>
                <a:cs typeface="Calibri"/>
              </a:rPr>
              <a:t>engineering </a:t>
            </a:r>
            <a:r>
              <a:rPr sz="2400" dirty="0">
                <a:latin typeface="Calibri"/>
                <a:cs typeface="Calibri"/>
              </a:rPr>
              <a:t>is </a:t>
            </a:r>
            <a:r>
              <a:rPr sz="2400" spc="-5" dirty="0">
                <a:latin typeface="Calibri"/>
                <a:cs typeface="Calibri"/>
              </a:rPr>
              <a:t>very </a:t>
            </a:r>
            <a:r>
              <a:rPr sz="2400" spc="-10" dirty="0">
                <a:latin typeface="Calibri"/>
                <a:cs typeface="Calibri"/>
              </a:rPr>
              <a:t>hard </a:t>
            </a:r>
            <a:r>
              <a:rPr sz="2400" spc="-15" dirty="0">
                <a:latin typeface="Calibri"/>
                <a:cs typeface="Calibri"/>
              </a:rPr>
              <a:t>to</a:t>
            </a:r>
            <a:r>
              <a:rPr sz="2400" spc="10" dirty="0">
                <a:latin typeface="Calibri"/>
                <a:cs typeface="Calibri"/>
              </a:rPr>
              <a:t> </a:t>
            </a:r>
            <a:r>
              <a:rPr sz="2400" spc="-5" dirty="0">
                <a:latin typeface="Calibri"/>
                <a:cs typeface="Calibri"/>
              </a:rPr>
              <a:t>do</a:t>
            </a:r>
            <a:endParaRPr sz="2400">
              <a:latin typeface="Calibri"/>
              <a:cs typeface="Calibri"/>
            </a:endParaRPr>
          </a:p>
        </p:txBody>
      </p:sp>
    </p:spTree>
    <p:extLst>
      <p:ext uri="{BB962C8B-B14F-4D97-AF65-F5344CB8AC3E}">
        <p14:creationId xmlns:p14="http://schemas.microsoft.com/office/powerpoint/2010/main" val="40011523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sz="4000"/>
              <a:t>Strength of the Test</a:t>
            </a:r>
          </a:p>
        </p:txBody>
      </p:sp>
      <p:sp>
        <p:nvSpPr>
          <p:cNvPr id="14339" name="Rectangle 3"/>
          <p:cNvSpPr>
            <a:spLocks noGrp="1" noChangeArrowheads="1"/>
          </p:cNvSpPr>
          <p:nvPr>
            <p:ph type="body" idx="1"/>
          </p:nvPr>
        </p:nvSpPr>
        <p:spPr>
          <a:xfrm>
            <a:off x="1020780" y="1632492"/>
            <a:ext cx="7306945" cy="1384995"/>
          </a:xfrm>
        </p:spPr>
        <p:txBody>
          <a:bodyPr/>
          <a:lstStyle/>
          <a:p>
            <a:r>
              <a:rPr lang="en-US" altLang="en-US" dirty="0"/>
              <a:t>"The new problem has the advantage of drawing a fairly sharp line between the </a:t>
            </a:r>
            <a:r>
              <a:rPr lang="en-US" altLang="en-US" b="1" dirty="0"/>
              <a:t>physical and the intellectual capacities </a:t>
            </a:r>
            <a:r>
              <a:rPr lang="en-US" altLang="en-US" dirty="0"/>
              <a:t>of a man" </a:t>
            </a:r>
            <a:r>
              <a:rPr lang="en-US" altLang="en-US" sz="2400" dirty="0"/>
              <a:t>(Turing, 1950)</a:t>
            </a:r>
          </a:p>
          <a:p>
            <a:endParaRPr lang="en-US" altLang="en-US" dirty="0"/>
          </a:p>
        </p:txBody>
      </p:sp>
      <p:sp>
        <p:nvSpPr>
          <p:cNvPr id="2" name="Rectangle 1"/>
          <p:cNvSpPr/>
          <p:nvPr/>
        </p:nvSpPr>
        <p:spPr>
          <a:xfrm>
            <a:off x="983399" y="3491804"/>
            <a:ext cx="7513619" cy="3046988"/>
          </a:xfrm>
          <a:prstGeom prst="rect">
            <a:avLst/>
          </a:prstGeom>
        </p:spPr>
        <p:txBody>
          <a:bodyPr wrap="square">
            <a:spAutoFit/>
          </a:bodyPr>
          <a:lstStyle/>
          <a:p>
            <a:r>
              <a:rPr lang="en-US" altLang="en-US" sz="3200" dirty="0" smtClean="0"/>
              <a:t>Requires: natural language processing, knowledge representation, automated reasoning and </a:t>
            </a:r>
            <a:r>
              <a:rPr lang="en-US" altLang="en-US" sz="3200" dirty="0" smtClean="0"/>
              <a:t>machine learning.</a:t>
            </a:r>
          </a:p>
          <a:p>
            <a:endParaRPr lang="en-US" altLang="en-US" sz="3200" dirty="0" smtClean="0"/>
          </a:p>
          <a:p>
            <a:r>
              <a:rPr lang="en-US" altLang="en-US" sz="3200" dirty="0" smtClean="0"/>
              <a:t>Does </a:t>
            </a:r>
            <a:r>
              <a:rPr lang="en-US" altLang="en-US" sz="3200" dirty="0" smtClean="0"/>
              <a:t>not capture the ability to manipulate objects and move about. </a:t>
            </a:r>
            <a:endParaRPr lang="en-US" altLang="en-US" sz="3200" dirty="0"/>
          </a:p>
        </p:txBody>
      </p:sp>
    </p:spTree>
    <p:extLst>
      <p:ext uri="{BB962C8B-B14F-4D97-AF65-F5344CB8AC3E}">
        <p14:creationId xmlns:p14="http://schemas.microsoft.com/office/powerpoint/2010/main" val="20530626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914400" y="461581"/>
            <a:ext cx="7620000" cy="696594"/>
          </a:xfrm>
        </p:spPr>
        <p:txBody>
          <a:bodyPr/>
          <a:lstStyle/>
          <a:p>
            <a:r>
              <a:rPr lang="en-US" altLang="en-US" sz="4000" dirty="0"/>
              <a:t>What does it mean if a computer passes the Turing Test?</a:t>
            </a:r>
          </a:p>
        </p:txBody>
      </p:sp>
      <p:sp>
        <p:nvSpPr>
          <p:cNvPr id="20483" name="Rectangle 3"/>
          <p:cNvSpPr>
            <a:spLocks noGrp="1" noChangeArrowheads="1"/>
          </p:cNvSpPr>
          <p:nvPr>
            <p:ph type="body" idx="1"/>
          </p:nvPr>
        </p:nvSpPr>
        <p:spPr>
          <a:xfrm>
            <a:off x="914400" y="2514600"/>
            <a:ext cx="7306945" cy="2068259"/>
          </a:xfrm>
        </p:spPr>
        <p:txBody>
          <a:bodyPr/>
          <a:lstStyle/>
          <a:p>
            <a:pPr>
              <a:lnSpc>
                <a:spcPct val="140000"/>
              </a:lnSpc>
            </a:pPr>
            <a:r>
              <a:rPr lang="en-US" altLang="en-US" sz="2800" dirty="0"/>
              <a:t>Can the computer think?</a:t>
            </a:r>
          </a:p>
          <a:p>
            <a:pPr>
              <a:lnSpc>
                <a:spcPct val="140000"/>
              </a:lnSpc>
            </a:pPr>
            <a:endParaRPr lang="en-US" altLang="en-US" sz="2800" dirty="0"/>
          </a:p>
          <a:p>
            <a:r>
              <a:rPr lang="en-US" altLang="en-US" sz="2800" dirty="0"/>
              <a:t>Does the computer have a mind in exactly the same sense that you and I have minds?</a:t>
            </a:r>
          </a:p>
        </p:txBody>
      </p:sp>
    </p:spTree>
    <p:extLst>
      <p:ext uri="{BB962C8B-B14F-4D97-AF65-F5344CB8AC3E}">
        <p14:creationId xmlns:p14="http://schemas.microsoft.com/office/powerpoint/2010/main" val="36650748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a:t>Chinese Room</a:t>
            </a:r>
          </a:p>
        </p:txBody>
      </p:sp>
      <p:sp>
        <p:nvSpPr>
          <p:cNvPr id="21507" name="Rectangle 3"/>
          <p:cNvSpPr>
            <a:spLocks noGrp="1" noChangeArrowheads="1"/>
          </p:cNvSpPr>
          <p:nvPr>
            <p:ph type="body" idx="1"/>
          </p:nvPr>
        </p:nvSpPr>
        <p:spPr>
          <a:xfrm>
            <a:off x="1020781" y="1368211"/>
            <a:ext cx="7306945" cy="1169551"/>
          </a:xfrm>
        </p:spPr>
        <p:txBody>
          <a:bodyPr/>
          <a:lstStyle/>
          <a:p>
            <a:r>
              <a:rPr lang="en-US" altLang="en-US" b="1" dirty="0"/>
              <a:t>Thought experiment </a:t>
            </a:r>
            <a:r>
              <a:rPr lang="en-US" altLang="en-US" dirty="0"/>
              <a:t>purposed by John Searle in 1980</a:t>
            </a:r>
          </a:p>
          <a:p>
            <a:pPr lvl="1"/>
            <a:r>
              <a:rPr lang="en-US" altLang="en-US" dirty="0"/>
              <a:t>Given that we have constructed a machine that behaves as though is understands Chinese, it convinces a Chinese speaker that it speaks </a:t>
            </a:r>
            <a:r>
              <a:rPr lang="en-US" altLang="en-US" dirty="0" smtClean="0"/>
              <a:t>Chinese</a:t>
            </a:r>
            <a:endParaRPr lang="en-US" altLang="en-US" dirty="0"/>
          </a:p>
        </p:txBody>
      </p:sp>
      <p:pic>
        <p:nvPicPr>
          <p:cNvPr id="2" name="Picture 1"/>
          <p:cNvPicPr>
            <a:picLocks noChangeAspect="1"/>
          </p:cNvPicPr>
          <p:nvPr/>
        </p:nvPicPr>
        <p:blipFill>
          <a:blip r:embed="rId2"/>
          <a:stretch>
            <a:fillRect/>
          </a:stretch>
        </p:blipFill>
        <p:spPr>
          <a:xfrm>
            <a:off x="6477000" y="3352800"/>
            <a:ext cx="2095500" cy="2790825"/>
          </a:xfrm>
          <a:prstGeom prst="rect">
            <a:avLst/>
          </a:prstGeom>
        </p:spPr>
      </p:pic>
      <p:sp>
        <p:nvSpPr>
          <p:cNvPr id="3" name="TextBox 2"/>
          <p:cNvSpPr txBox="1"/>
          <p:nvPr/>
        </p:nvSpPr>
        <p:spPr>
          <a:xfrm>
            <a:off x="7391400" y="2983468"/>
            <a:ext cx="1257075" cy="369332"/>
          </a:xfrm>
          <a:prstGeom prst="rect">
            <a:avLst/>
          </a:prstGeom>
          <a:noFill/>
        </p:spPr>
        <p:txBody>
          <a:bodyPr wrap="none" rtlCol="0">
            <a:spAutoFit/>
          </a:bodyPr>
          <a:lstStyle/>
          <a:p>
            <a:r>
              <a:rPr lang="en-GB" dirty="0" smtClean="0"/>
              <a:t>John Searle</a:t>
            </a:r>
            <a:endParaRPr lang="en-GB" dirty="0"/>
          </a:p>
        </p:txBody>
      </p:sp>
      <p:pic>
        <p:nvPicPr>
          <p:cNvPr id="6" name="Picture 5"/>
          <p:cNvPicPr>
            <a:picLocks noChangeAspect="1"/>
          </p:cNvPicPr>
          <p:nvPr/>
        </p:nvPicPr>
        <p:blipFill>
          <a:blip r:embed="rId3"/>
          <a:stretch>
            <a:fillRect/>
          </a:stretch>
        </p:blipFill>
        <p:spPr>
          <a:xfrm>
            <a:off x="685800" y="2895600"/>
            <a:ext cx="5056654" cy="2736914"/>
          </a:xfrm>
          <a:prstGeom prst="rect">
            <a:avLst/>
          </a:prstGeom>
        </p:spPr>
      </p:pic>
      <p:sp>
        <p:nvSpPr>
          <p:cNvPr id="7" name="Rectangle 6"/>
          <p:cNvSpPr/>
          <p:nvPr/>
        </p:nvSpPr>
        <p:spPr>
          <a:xfrm>
            <a:off x="-107474" y="5738336"/>
            <a:ext cx="4572000" cy="923330"/>
          </a:xfrm>
          <a:prstGeom prst="rect">
            <a:avLst/>
          </a:prstGeom>
        </p:spPr>
        <p:txBody>
          <a:bodyPr>
            <a:spAutoFit/>
          </a:bodyPr>
          <a:lstStyle/>
          <a:p>
            <a:pPr lvl="2"/>
            <a:r>
              <a:rPr lang="en-US" altLang="en-US" dirty="0" smtClean="0"/>
              <a:t>Given Chinese symbols, it consults a look-up table and produces other Chinese symbols as output</a:t>
            </a:r>
            <a:endParaRPr lang="en-US" altLang="en-US" dirty="0"/>
          </a:p>
        </p:txBody>
      </p:sp>
    </p:spTree>
    <p:extLst>
      <p:ext uri="{BB962C8B-B14F-4D97-AF65-F5344CB8AC3E}">
        <p14:creationId xmlns:p14="http://schemas.microsoft.com/office/powerpoint/2010/main" val="22528100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1143000" y="461581"/>
            <a:ext cx="7010400" cy="696594"/>
          </a:xfrm>
        </p:spPr>
        <p:txBody>
          <a:bodyPr/>
          <a:lstStyle/>
          <a:p>
            <a:r>
              <a:rPr lang="en-US" altLang="en-US" dirty="0"/>
              <a:t>Chinese Room substitution</a:t>
            </a:r>
          </a:p>
        </p:txBody>
      </p:sp>
      <p:sp>
        <p:nvSpPr>
          <p:cNvPr id="31747" name="Rectangle 3"/>
          <p:cNvSpPr>
            <a:spLocks noGrp="1" noChangeArrowheads="1"/>
          </p:cNvSpPr>
          <p:nvPr>
            <p:ph type="body" idx="1"/>
          </p:nvPr>
        </p:nvSpPr>
        <p:spPr>
          <a:xfrm>
            <a:off x="1020781" y="1368211"/>
            <a:ext cx="7306945" cy="4185761"/>
          </a:xfrm>
        </p:spPr>
        <p:txBody>
          <a:bodyPr/>
          <a:lstStyle/>
          <a:p>
            <a:r>
              <a:rPr lang="en-US" altLang="en-US" sz="2800" dirty="0"/>
              <a:t>Machine is replaced by Searle sitting in a room where he receives Chinese symbols, looks them up on a look-up table, and returns the Chinese symbol indicated by the table</a:t>
            </a:r>
          </a:p>
          <a:p>
            <a:pPr lvl="1"/>
            <a:r>
              <a:rPr lang="en-US" altLang="en-US" sz="2400" dirty="0"/>
              <a:t>English speaker can now give correct answers to Chinese questions without understanding Chinese</a:t>
            </a:r>
          </a:p>
          <a:p>
            <a:endParaRPr lang="en-US" altLang="en-US" sz="2800" b="1" dirty="0" smtClean="0"/>
          </a:p>
          <a:p>
            <a:r>
              <a:rPr lang="en-US" altLang="en-US" sz="2800" b="1" dirty="0" smtClean="0"/>
              <a:t>Since </a:t>
            </a:r>
            <a:r>
              <a:rPr lang="en-US" altLang="en-US" sz="2800" b="1" dirty="0"/>
              <a:t>Searle doesn't understand Chinese, how can it be said that the computer understands Chinese?</a:t>
            </a:r>
          </a:p>
        </p:txBody>
      </p:sp>
    </p:spTree>
    <p:extLst>
      <p:ext uri="{BB962C8B-B14F-4D97-AF65-F5344CB8AC3E}">
        <p14:creationId xmlns:p14="http://schemas.microsoft.com/office/powerpoint/2010/main" val="41953259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en-US"/>
              <a:t>Systems Reply</a:t>
            </a:r>
          </a:p>
        </p:txBody>
      </p:sp>
      <p:sp>
        <p:nvSpPr>
          <p:cNvPr id="32771" name="Rectangle 3"/>
          <p:cNvSpPr>
            <a:spLocks noGrp="1" noChangeArrowheads="1"/>
          </p:cNvSpPr>
          <p:nvPr>
            <p:ph type="body" idx="1"/>
          </p:nvPr>
        </p:nvSpPr>
        <p:spPr/>
        <p:txBody>
          <a:bodyPr/>
          <a:lstStyle/>
          <a:p>
            <a:r>
              <a:rPr lang="en-US" altLang="en-US"/>
              <a:t>Although Searle himself doesn't understand Chinese, it is reasonable to say that Searle plus look-up table understand Chinese</a:t>
            </a:r>
          </a:p>
          <a:p>
            <a:r>
              <a:rPr lang="en-US" altLang="en-US"/>
              <a:t>Counter example: he memorized the look-up table before entering the room</a:t>
            </a:r>
          </a:p>
        </p:txBody>
      </p:sp>
    </p:spTree>
    <p:extLst>
      <p:ext uri="{BB962C8B-B14F-4D97-AF65-F5344CB8AC3E}">
        <p14:creationId xmlns:p14="http://schemas.microsoft.com/office/powerpoint/2010/main" val="3839650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en-US"/>
              <a:t>Robot Reply</a:t>
            </a:r>
          </a:p>
        </p:txBody>
      </p:sp>
      <p:sp>
        <p:nvSpPr>
          <p:cNvPr id="34819" name="Rectangle 3"/>
          <p:cNvSpPr>
            <a:spLocks noGrp="1" noChangeArrowheads="1"/>
          </p:cNvSpPr>
          <p:nvPr>
            <p:ph type="body" idx="1"/>
          </p:nvPr>
        </p:nvSpPr>
        <p:spPr/>
        <p:txBody>
          <a:bodyPr/>
          <a:lstStyle/>
          <a:p>
            <a:r>
              <a:rPr lang="en-US" altLang="en-US" sz="2800"/>
              <a:t>The reason that we don't want to attribute understanding to the room, or a computer is that the system doesn't interact properly with the environment</a:t>
            </a:r>
          </a:p>
          <a:p>
            <a:r>
              <a:rPr lang="en-US" altLang="en-US" sz="2800"/>
              <a:t>Solution: put the computer in a robot so that it can interact with the world</a:t>
            </a:r>
          </a:p>
          <a:p>
            <a:r>
              <a:rPr lang="en-US" altLang="en-US" sz="2800"/>
              <a:t>Reply: Cognition is not symbol manipulation. Second, Searle could be inside the robot and still not understand Chinese</a:t>
            </a:r>
          </a:p>
        </p:txBody>
      </p:sp>
    </p:spTree>
    <p:extLst>
      <p:ext uri="{BB962C8B-B14F-4D97-AF65-F5344CB8AC3E}">
        <p14:creationId xmlns:p14="http://schemas.microsoft.com/office/powerpoint/2010/main" val="2796188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45466" y="461581"/>
            <a:ext cx="3451860" cy="696595"/>
          </a:xfrm>
          <a:prstGeom prst="rect">
            <a:avLst/>
          </a:prstGeom>
        </p:spPr>
        <p:txBody>
          <a:bodyPr vert="horz" wrap="square" lIns="0" tIns="13335" rIns="0" bIns="0" rtlCol="0">
            <a:spAutoFit/>
          </a:bodyPr>
          <a:lstStyle/>
          <a:p>
            <a:pPr marL="12700">
              <a:lnSpc>
                <a:spcPct val="100000"/>
              </a:lnSpc>
              <a:spcBef>
                <a:spcPts val="105"/>
              </a:spcBef>
            </a:pPr>
            <a:r>
              <a:rPr lang="en-GB" spc="-5" dirty="0" smtClean="0"/>
              <a:t>What is </a:t>
            </a:r>
            <a:r>
              <a:rPr spc="-5" dirty="0" smtClean="0"/>
              <a:t>AI</a:t>
            </a:r>
            <a:r>
              <a:rPr lang="en-GB" spc="-5" dirty="0" smtClean="0"/>
              <a:t>?</a:t>
            </a:r>
            <a:endParaRPr spc="-5" dirty="0"/>
          </a:p>
        </p:txBody>
      </p:sp>
      <p:pic>
        <p:nvPicPr>
          <p:cNvPr id="5" name="Picture 4"/>
          <p:cNvPicPr>
            <a:picLocks noChangeAspect="1"/>
          </p:cNvPicPr>
          <p:nvPr/>
        </p:nvPicPr>
        <p:blipFill rotWithShape="1">
          <a:blip r:embed="rId2"/>
          <a:srcRect l="22271" t="16232" r="21497" b="18550"/>
          <a:stretch/>
        </p:blipFill>
        <p:spPr>
          <a:xfrm>
            <a:off x="304800" y="1243045"/>
            <a:ext cx="2769704" cy="3212285"/>
          </a:xfrm>
          <a:prstGeom prst="rect">
            <a:avLst/>
          </a:prstGeom>
        </p:spPr>
      </p:pic>
      <p:sp>
        <p:nvSpPr>
          <p:cNvPr id="6" name="TextBox 5"/>
          <p:cNvSpPr txBox="1"/>
          <p:nvPr/>
        </p:nvSpPr>
        <p:spPr>
          <a:xfrm>
            <a:off x="4267200" y="2831770"/>
            <a:ext cx="4800600" cy="1569660"/>
          </a:xfrm>
          <a:prstGeom prst="rect">
            <a:avLst/>
          </a:prstGeom>
          <a:solidFill>
            <a:srgbClr val="0070C0"/>
          </a:solidFill>
        </p:spPr>
        <p:txBody>
          <a:bodyPr wrap="square" rtlCol="0">
            <a:spAutoFit/>
          </a:bodyPr>
          <a:lstStyle/>
          <a:p>
            <a:r>
              <a:rPr lang="en-GB" sz="2400" dirty="0" smtClean="0">
                <a:solidFill>
                  <a:schemeClr val="bg1"/>
                </a:solidFill>
              </a:rPr>
              <a:t>AI, broadly (and somewhat circularly) defined, is concerned with intelligent behaviour in artefacts – </a:t>
            </a:r>
          </a:p>
          <a:p>
            <a:r>
              <a:rPr lang="en-GB" sz="2400" i="1" dirty="0" smtClean="0">
                <a:solidFill>
                  <a:schemeClr val="bg1"/>
                </a:solidFill>
              </a:rPr>
              <a:t>Nils J. Nilsson, Stanford</a:t>
            </a:r>
            <a:endParaRPr lang="en-GB" sz="2400" i="1" dirty="0">
              <a:solidFill>
                <a:schemeClr val="bg1"/>
              </a:solidFill>
            </a:endParaRPr>
          </a:p>
        </p:txBody>
      </p:sp>
      <p:sp>
        <p:nvSpPr>
          <p:cNvPr id="7" name="TextBox 6"/>
          <p:cNvSpPr txBox="1"/>
          <p:nvPr/>
        </p:nvSpPr>
        <p:spPr>
          <a:xfrm>
            <a:off x="304800" y="4724400"/>
            <a:ext cx="8839200" cy="1569660"/>
          </a:xfrm>
          <a:prstGeom prst="rect">
            <a:avLst/>
          </a:prstGeom>
          <a:solidFill>
            <a:srgbClr val="FFFF00"/>
          </a:solidFill>
        </p:spPr>
        <p:txBody>
          <a:bodyPr wrap="square" rtlCol="0">
            <a:spAutoFit/>
          </a:bodyPr>
          <a:lstStyle/>
          <a:p>
            <a:r>
              <a:rPr lang="en-GB" sz="2400" dirty="0" smtClean="0"/>
              <a:t>AI is defined as the theory and development of computer systems able to perform tasks that normally require human intelligence, such as visual perception, speech recognition, decision-making, and translation between languages. </a:t>
            </a:r>
            <a:endParaRPr lang="en-GB"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066800" y="461581"/>
            <a:ext cx="6781800" cy="696594"/>
          </a:xfrm>
        </p:spPr>
        <p:txBody>
          <a:bodyPr/>
          <a:lstStyle/>
          <a:p>
            <a:r>
              <a:rPr lang="en-US" altLang="en-US" dirty="0"/>
              <a:t>Chinese Room Conclusion</a:t>
            </a:r>
          </a:p>
        </p:txBody>
      </p:sp>
      <p:sp>
        <p:nvSpPr>
          <p:cNvPr id="33795" name="Rectangle 3"/>
          <p:cNvSpPr>
            <a:spLocks noGrp="1" noChangeArrowheads="1"/>
          </p:cNvSpPr>
          <p:nvPr>
            <p:ph type="body" idx="1"/>
          </p:nvPr>
        </p:nvSpPr>
        <p:spPr/>
        <p:txBody>
          <a:bodyPr/>
          <a:lstStyle/>
          <a:p>
            <a:r>
              <a:rPr lang="en-US" altLang="en-US" dirty="0"/>
              <a:t>The mind is not a computer</a:t>
            </a:r>
          </a:p>
          <a:p>
            <a:r>
              <a:rPr lang="en-US" altLang="en-US" dirty="0"/>
              <a:t>Thus the Turing Test is inadequate</a:t>
            </a:r>
          </a:p>
        </p:txBody>
      </p:sp>
    </p:spTree>
    <p:extLst>
      <p:ext uri="{BB962C8B-B14F-4D97-AF65-F5344CB8AC3E}">
        <p14:creationId xmlns:p14="http://schemas.microsoft.com/office/powerpoint/2010/main" val="5458527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4"/>
          <p:cNvSpPr>
            <a:spLocks noGrp="1" noChangeArrowheads="1"/>
          </p:cNvSpPr>
          <p:nvPr>
            <p:ph type="title"/>
          </p:nvPr>
        </p:nvSpPr>
        <p:spPr>
          <a:xfrm>
            <a:off x="685800" y="461580"/>
            <a:ext cx="7924800" cy="5539978"/>
          </a:xfrm>
        </p:spPr>
        <p:txBody>
          <a:bodyPr/>
          <a:lstStyle/>
          <a:p>
            <a:r>
              <a:rPr lang="en-US" altLang="en-US" sz="4000" dirty="0"/>
              <a:t>How would you show that a machine can think</a:t>
            </a:r>
            <a:r>
              <a:rPr lang="en-US" altLang="en-US" sz="4000" dirty="0" smtClean="0"/>
              <a:t>?</a:t>
            </a:r>
            <a:br>
              <a:rPr lang="en-US" altLang="en-US" sz="4000" dirty="0" smtClean="0"/>
            </a:br>
            <a:r>
              <a:rPr lang="en-US" altLang="en-US" sz="4000" dirty="0" smtClean="0"/>
              <a:t/>
            </a:r>
            <a:br>
              <a:rPr lang="en-US" altLang="en-US" sz="4000" dirty="0" smtClean="0"/>
            </a:br>
            <a:r>
              <a:rPr lang="en-US" altLang="en-US" sz="4000" dirty="0" smtClean="0"/>
              <a:t>In other words what t</a:t>
            </a:r>
            <a:r>
              <a:rPr lang="en-GB" altLang="en-US" sz="4000" dirty="0" err="1" smtClean="0"/>
              <a:t>ests</a:t>
            </a:r>
            <a:r>
              <a:rPr lang="en-GB" altLang="en-US" sz="4000" dirty="0" smtClean="0"/>
              <a:t> might you propose to confirm human-level of artificial intelligence?</a:t>
            </a:r>
            <a:br>
              <a:rPr lang="en-GB" altLang="en-US" sz="4000" dirty="0" smtClean="0"/>
            </a:br>
            <a:r>
              <a:rPr lang="en-US" altLang="en-US" sz="4000" dirty="0"/>
              <a:t/>
            </a:r>
            <a:br>
              <a:rPr lang="en-US" altLang="en-US" sz="4000" dirty="0"/>
            </a:br>
            <a:r>
              <a:rPr lang="en-US" altLang="en-US" sz="4000" dirty="0" smtClean="0"/>
              <a:t/>
            </a:r>
            <a:br>
              <a:rPr lang="en-US" altLang="en-US" sz="4000" dirty="0" smtClean="0"/>
            </a:br>
            <a:endParaRPr lang="en-US" altLang="en-US" sz="4000" dirty="0"/>
          </a:p>
        </p:txBody>
      </p:sp>
    </p:spTree>
    <p:extLst>
      <p:ext uri="{BB962C8B-B14F-4D97-AF65-F5344CB8AC3E}">
        <p14:creationId xmlns:p14="http://schemas.microsoft.com/office/powerpoint/2010/main" val="39288154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61581"/>
            <a:ext cx="8153400" cy="677108"/>
          </a:xfrm>
        </p:spPr>
        <p:txBody>
          <a:bodyPr/>
          <a:lstStyle/>
          <a:p>
            <a:r>
              <a:rPr lang="en-GB" dirty="0" smtClean="0"/>
              <a:t>Is AI an existential threat?</a:t>
            </a:r>
            <a:endParaRPr lang="en-GB" dirty="0"/>
          </a:p>
        </p:txBody>
      </p:sp>
      <p:sp>
        <p:nvSpPr>
          <p:cNvPr id="4" name="object 3"/>
          <p:cNvSpPr txBox="1"/>
          <p:nvPr/>
        </p:nvSpPr>
        <p:spPr>
          <a:xfrm>
            <a:off x="993139" y="1616455"/>
            <a:ext cx="7527290" cy="2228174"/>
          </a:xfrm>
          <a:prstGeom prst="rect">
            <a:avLst/>
          </a:prstGeom>
        </p:spPr>
        <p:txBody>
          <a:bodyPr vert="horz" wrap="square" lIns="0" tIns="12065" rIns="0" bIns="0" rtlCol="0">
            <a:spAutoFit/>
          </a:bodyPr>
          <a:lstStyle/>
          <a:p>
            <a:r>
              <a:rPr lang="en-GB" sz="2400" dirty="0" smtClean="0"/>
              <a:t>Prof Stephen Hawking, one of Britain's pre-eminent scientists, has said that efforts to create thinking machines pose a threat to our very existence.</a:t>
            </a:r>
          </a:p>
          <a:p>
            <a:endParaRPr lang="en-GB" sz="2400" dirty="0"/>
          </a:p>
          <a:p>
            <a:r>
              <a:rPr lang="en-GB" sz="2400" dirty="0" smtClean="0"/>
              <a:t>Article appeared on BBC https://www.bbc.co.uk/news/technology-30290540</a:t>
            </a:r>
            <a:endParaRPr lang="en-GB" sz="2400" dirty="0"/>
          </a:p>
        </p:txBody>
      </p:sp>
      <p:pic>
        <p:nvPicPr>
          <p:cNvPr id="5" name="Picture 4"/>
          <p:cNvPicPr>
            <a:picLocks noChangeAspect="1"/>
          </p:cNvPicPr>
          <p:nvPr/>
        </p:nvPicPr>
        <p:blipFill>
          <a:blip r:embed="rId2"/>
          <a:stretch>
            <a:fillRect/>
          </a:stretch>
        </p:blipFill>
        <p:spPr>
          <a:xfrm>
            <a:off x="7207397" y="3897410"/>
            <a:ext cx="1784203" cy="2387494"/>
          </a:xfrm>
          <a:prstGeom prst="rect">
            <a:avLst/>
          </a:prstGeom>
        </p:spPr>
      </p:pic>
      <p:sp>
        <p:nvSpPr>
          <p:cNvPr id="6" name="Rectangle 5"/>
          <p:cNvSpPr/>
          <p:nvPr/>
        </p:nvSpPr>
        <p:spPr>
          <a:xfrm>
            <a:off x="5758664" y="6385075"/>
            <a:ext cx="3232936" cy="369332"/>
          </a:xfrm>
          <a:prstGeom prst="rect">
            <a:avLst/>
          </a:prstGeom>
        </p:spPr>
        <p:txBody>
          <a:bodyPr wrap="none">
            <a:spAutoFit/>
          </a:bodyPr>
          <a:lstStyle/>
          <a:p>
            <a:r>
              <a:rPr lang="en-GB" dirty="0" smtClean="0"/>
              <a:t>8 January 1942 – 14 March 2018</a:t>
            </a:r>
            <a:endParaRPr lang="en-GB" dirty="0"/>
          </a:p>
        </p:txBody>
      </p:sp>
    </p:spTree>
    <p:extLst>
      <p:ext uri="{BB962C8B-B14F-4D97-AF65-F5344CB8AC3E}">
        <p14:creationId xmlns:p14="http://schemas.microsoft.com/office/powerpoint/2010/main" val="23286072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65958" y="461581"/>
            <a:ext cx="4210685" cy="696595"/>
          </a:xfrm>
          <a:prstGeom prst="rect">
            <a:avLst/>
          </a:prstGeom>
        </p:spPr>
        <p:txBody>
          <a:bodyPr vert="horz" wrap="square" lIns="0" tIns="13335" rIns="0" bIns="0" rtlCol="0">
            <a:spAutoFit/>
          </a:bodyPr>
          <a:lstStyle/>
          <a:p>
            <a:pPr marL="12700">
              <a:lnSpc>
                <a:spcPct val="100000"/>
              </a:lnSpc>
              <a:spcBef>
                <a:spcPts val="105"/>
              </a:spcBef>
            </a:pPr>
            <a:r>
              <a:rPr spc="-15" dirty="0"/>
              <a:t>Ethical </a:t>
            </a:r>
            <a:r>
              <a:rPr spc="-5" dirty="0"/>
              <a:t>Issues </a:t>
            </a:r>
            <a:r>
              <a:rPr dirty="0"/>
              <a:t>of</a:t>
            </a:r>
            <a:r>
              <a:rPr spc="-20" dirty="0"/>
              <a:t> </a:t>
            </a:r>
            <a:r>
              <a:rPr spc="-5" dirty="0"/>
              <a:t>AI</a:t>
            </a:r>
          </a:p>
        </p:txBody>
      </p:sp>
      <p:sp>
        <p:nvSpPr>
          <p:cNvPr id="3" name="object 3"/>
          <p:cNvSpPr txBox="1"/>
          <p:nvPr/>
        </p:nvSpPr>
        <p:spPr>
          <a:xfrm>
            <a:off x="993139" y="1616455"/>
            <a:ext cx="7527290" cy="5295680"/>
          </a:xfrm>
          <a:prstGeom prst="rect">
            <a:avLst/>
          </a:prstGeom>
        </p:spPr>
        <p:txBody>
          <a:bodyPr vert="horz" wrap="square" lIns="0" tIns="12065" rIns="0" bIns="0" rtlCol="0">
            <a:spAutoFit/>
          </a:bodyPr>
          <a:lstStyle/>
          <a:p>
            <a:pPr marL="299085" marR="38100" indent="-286385">
              <a:lnSpc>
                <a:spcPct val="100000"/>
              </a:lnSpc>
              <a:spcBef>
                <a:spcPts val="95"/>
              </a:spcBef>
              <a:buFont typeface="Calibri"/>
              <a:buChar char="-"/>
              <a:tabLst>
                <a:tab pos="299085" algn="l"/>
                <a:tab pos="299720" algn="l"/>
              </a:tabLst>
            </a:pPr>
            <a:r>
              <a:rPr lang="en-GB" sz="2200" b="1" spc="-10" dirty="0" smtClean="0">
                <a:latin typeface="Calibri"/>
                <a:cs typeface="Calibri"/>
              </a:rPr>
              <a:t>Explainable </a:t>
            </a:r>
            <a:r>
              <a:rPr lang="en-GB" sz="2200" b="1" spc="-10" dirty="0">
                <a:cs typeface="Calibri"/>
              </a:rPr>
              <a:t>AI</a:t>
            </a:r>
            <a:r>
              <a:rPr lang="en-GB" sz="2200" spc="-10" dirty="0">
                <a:cs typeface="Calibri"/>
              </a:rPr>
              <a:t>: </a:t>
            </a:r>
            <a:r>
              <a:rPr lang="en-GB" sz="2200" spc="-10" dirty="0" smtClean="0">
                <a:cs typeface="Calibri"/>
              </a:rPr>
              <a:t>the need to explain the reasoning and proposed actions by an AI system. Not merely a “black box”.</a:t>
            </a:r>
            <a:endParaRPr lang="en-GB" sz="2200" spc="-10" dirty="0" smtClean="0">
              <a:latin typeface="Calibri"/>
              <a:cs typeface="Calibri"/>
            </a:endParaRPr>
          </a:p>
          <a:p>
            <a:pPr marL="299085" marR="38100" indent="-286385">
              <a:lnSpc>
                <a:spcPct val="100000"/>
              </a:lnSpc>
              <a:spcBef>
                <a:spcPts val="95"/>
              </a:spcBef>
              <a:buFont typeface="Calibri"/>
              <a:buChar char="-"/>
              <a:tabLst>
                <a:tab pos="299085" algn="l"/>
                <a:tab pos="299720" algn="l"/>
              </a:tabLst>
            </a:pPr>
            <a:r>
              <a:rPr sz="2200" b="1" spc="-10" dirty="0" smtClean="0">
                <a:latin typeface="Calibri"/>
                <a:cs typeface="Calibri"/>
              </a:rPr>
              <a:t>Unemployment</a:t>
            </a:r>
            <a:r>
              <a:rPr sz="2200" b="1" spc="-10" dirty="0">
                <a:latin typeface="Calibri"/>
                <a:cs typeface="Calibri"/>
              </a:rPr>
              <a:t>: </a:t>
            </a:r>
            <a:r>
              <a:rPr sz="2200" spc="-10" dirty="0">
                <a:latin typeface="Calibri"/>
                <a:cs typeface="Calibri"/>
              </a:rPr>
              <a:t>The </a:t>
            </a:r>
            <a:r>
              <a:rPr sz="2200" spc="-20" dirty="0">
                <a:latin typeface="Calibri"/>
                <a:cs typeface="Calibri"/>
              </a:rPr>
              <a:t>hierarchy </a:t>
            </a:r>
            <a:r>
              <a:rPr sz="2200" spc="-5" dirty="0">
                <a:latin typeface="Calibri"/>
                <a:cs typeface="Calibri"/>
              </a:rPr>
              <a:t>of labour is </a:t>
            </a:r>
            <a:r>
              <a:rPr sz="2200" spc="-10" dirty="0">
                <a:latin typeface="Calibri"/>
                <a:cs typeface="Calibri"/>
              </a:rPr>
              <a:t>concerned </a:t>
            </a:r>
            <a:r>
              <a:rPr sz="2200" spc="-5" dirty="0">
                <a:latin typeface="Calibri"/>
                <a:cs typeface="Calibri"/>
              </a:rPr>
              <a:t>primarily  with </a:t>
            </a:r>
            <a:r>
              <a:rPr sz="2200" spc="-10" dirty="0">
                <a:latin typeface="Calibri"/>
                <a:cs typeface="Calibri"/>
              </a:rPr>
              <a:t>automation. </a:t>
            </a:r>
            <a:r>
              <a:rPr lang="en-GB" sz="2200" spc="-5" dirty="0" smtClean="0">
                <a:latin typeface="Calibri"/>
                <a:cs typeface="Calibri"/>
              </a:rPr>
              <a:t>S</a:t>
            </a:r>
            <a:r>
              <a:rPr sz="2200" spc="-5" dirty="0" smtClean="0">
                <a:latin typeface="Calibri"/>
                <a:cs typeface="Calibri"/>
              </a:rPr>
              <a:t>elf-driving </a:t>
            </a:r>
            <a:r>
              <a:rPr sz="2200" spc="-10" dirty="0">
                <a:latin typeface="Calibri"/>
                <a:cs typeface="Calibri"/>
              </a:rPr>
              <a:t>trucks </a:t>
            </a:r>
            <a:r>
              <a:rPr sz="2200" spc="-5" dirty="0">
                <a:latin typeface="Calibri"/>
                <a:cs typeface="Calibri"/>
              </a:rPr>
              <a:t>seem </a:t>
            </a:r>
            <a:r>
              <a:rPr sz="2200" spc="-25" dirty="0">
                <a:latin typeface="Calibri"/>
                <a:cs typeface="Calibri"/>
              </a:rPr>
              <a:t>like </a:t>
            </a:r>
            <a:r>
              <a:rPr sz="2200" spc="-5" dirty="0">
                <a:latin typeface="Calibri"/>
                <a:cs typeface="Calibri"/>
              </a:rPr>
              <a:t>an </a:t>
            </a:r>
            <a:r>
              <a:rPr sz="2200" spc="-10" dirty="0">
                <a:latin typeface="Calibri"/>
                <a:cs typeface="Calibri"/>
              </a:rPr>
              <a:t>ethical</a:t>
            </a:r>
            <a:r>
              <a:rPr sz="2200" spc="75" dirty="0">
                <a:latin typeface="Calibri"/>
                <a:cs typeface="Calibri"/>
              </a:rPr>
              <a:t> </a:t>
            </a:r>
            <a:r>
              <a:rPr sz="2200" spc="-5" dirty="0">
                <a:latin typeface="Calibri"/>
                <a:cs typeface="Calibri"/>
              </a:rPr>
              <a:t>choice.</a:t>
            </a:r>
            <a:endParaRPr sz="2200" dirty="0">
              <a:latin typeface="Calibri"/>
              <a:cs typeface="Calibri"/>
            </a:endParaRPr>
          </a:p>
          <a:p>
            <a:pPr marL="299085" marR="356235" indent="-286385">
              <a:lnSpc>
                <a:spcPct val="100000"/>
              </a:lnSpc>
              <a:spcBef>
                <a:spcPts val="530"/>
              </a:spcBef>
              <a:buFont typeface="Calibri"/>
              <a:buChar char="-"/>
              <a:tabLst>
                <a:tab pos="299085" algn="l"/>
                <a:tab pos="299720" algn="l"/>
              </a:tabLst>
            </a:pPr>
            <a:r>
              <a:rPr lang="en-GB" sz="2200" b="1" spc="-5" dirty="0" smtClean="0">
                <a:latin typeface="Calibri"/>
                <a:cs typeface="Calibri"/>
              </a:rPr>
              <a:t>Wealth </a:t>
            </a:r>
            <a:r>
              <a:rPr sz="2200" b="1" spc="-5" dirty="0" smtClean="0">
                <a:latin typeface="Calibri"/>
                <a:cs typeface="Calibri"/>
              </a:rPr>
              <a:t>Inequality</a:t>
            </a:r>
            <a:r>
              <a:rPr sz="2200" b="1" spc="-5" dirty="0">
                <a:latin typeface="Calibri"/>
                <a:cs typeface="Calibri"/>
              </a:rPr>
              <a:t>: </a:t>
            </a:r>
            <a:r>
              <a:rPr sz="2200" spc="-5" dirty="0">
                <a:latin typeface="Calibri"/>
                <a:cs typeface="Calibri"/>
              </a:rPr>
              <a:t>a </a:t>
            </a:r>
            <a:r>
              <a:rPr sz="2200" spc="-15" dirty="0">
                <a:latin typeface="Calibri"/>
                <a:cs typeface="Calibri"/>
              </a:rPr>
              <a:t>company can drastically </a:t>
            </a:r>
            <a:r>
              <a:rPr sz="2200" spc="-10" dirty="0">
                <a:latin typeface="Calibri"/>
                <a:cs typeface="Calibri"/>
              </a:rPr>
              <a:t>cut down </a:t>
            </a:r>
            <a:r>
              <a:rPr sz="2200" spc="-5" dirty="0">
                <a:latin typeface="Calibri"/>
                <a:cs typeface="Calibri"/>
              </a:rPr>
              <a:t>on </a:t>
            </a:r>
            <a:r>
              <a:rPr sz="2200" spc="-10" dirty="0">
                <a:latin typeface="Calibri"/>
                <a:cs typeface="Calibri"/>
              </a:rPr>
              <a:t>relying </a:t>
            </a:r>
            <a:r>
              <a:rPr sz="2200" spc="-5" dirty="0">
                <a:latin typeface="Calibri"/>
                <a:cs typeface="Calibri"/>
              </a:rPr>
              <a:t>on  </a:t>
            </a:r>
            <a:r>
              <a:rPr sz="2200" spc="-10" dirty="0">
                <a:latin typeface="Calibri"/>
                <a:cs typeface="Calibri"/>
              </a:rPr>
              <a:t>the human </a:t>
            </a:r>
            <a:r>
              <a:rPr sz="2200" spc="-15" dirty="0">
                <a:latin typeface="Calibri"/>
                <a:cs typeface="Calibri"/>
              </a:rPr>
              <a:t>workforce. </a:t>
            </a:r>
            <a:r>
              <a:rPr sz="2200" spc="-20" dirty="0">
                <a:latin typeface="Calibri"/>
                <a:cs typeface="Calibri"/>
              </a:rPr>
              <a:t>Consequently, </a:t>
            </a:r>
            <a:r>
              <a:rPr sz="2200" spc="-5" dirty="0">
                <a:latin typeface="Calibri"/>
                <a:cs typeface="Calibri"/>
              </a:rPr>
              <a:t>individuals who </a:t>
            </a:r>
            <a:r>
              <a:rPr sz="2200" spc="-20" dirty="0">
                <a:latin typeface="Calibri"/>
                <a:cs typeface="Calibri"/>
              </a:rPr>
              <a:t>have  </a:t>
            </a:r>
            <a:r>
              <a:rPr sz="2200" spc="-10" dirty="0">
                <a:latin typeface="Calibri"/>
                <a:cs typeface="Calibri"/>
              </a:rPr>
              <a:t>ownership </a:t>
            </a:r>
            <a:r>
              <a:rPr sz="2200" spc="-5" dirty="0">
                <a:latin typeface="Calibri"/>
                <a:cs typeface="Calibri"/>
              </a:rPr>
              <a:t>in </a:t>
            </a:r>
            <a:r>
              <a:rPr sz="2200" spc="-10" dirty="0">
                <a:latin typeface="Calibri"/>
                <a:cs typeface="Calibri"/>
              </a:rPr>
              <a:t>AI-driven companies </a:t>
            </a:r>
            <a:r>
              <a:rPr sz="2200" spc="-5" dirty="0">
                <a:latin typeface="Calibri"/>
                <a:cs typeface="Calibri"/>
              </a:rPr>
              <a:t>will </a:t>
            </a:r>
            <a:r>
              <a:rPr sz="2200" spc="-25" dirty="0">
                <a:latin typeface="Calibri"/>
                <a:cs typeface="Calibri"/>
              </a:rPr>
              <a:t>make </a:t>
            </a:r>
            <a:r>
              <a:rPr sz="2200" spc="-5" dirty="0">
                <a:latin typeface="Calibri"/>
                <a:cs typeface="Calibri"/>
              </a:rPr>
              <a:t>all </a:t>
            </a:r>
            <a:r>
              <a:rPr sz="2200" spc="-10" dirty="0">
                <a:latin typeface="Calibri"/>
                <a:cs typeface="Calibri"/>
              </a:rPr>
              <a:t>the</a:t>
            </a:r>
            <a:r>
              <a:rPr sz="2200" spc="80" dirty="0">
                <a:latin typeface="Calibri"/>
                <a:cs typeface="Calibri"/>
              </a:rPr>
              <a:t> </a:t>
            </a:r>
            <a:r>
              <a:rPr sz="2200" spc="-35" dirty="0">
                <a:latin typeface="Calibri"/>
                <a:cs typeface="Calibri"/>
              </a:rPr>
              <a:t>money.</a:t>
            </a:r>
            <a:endParaRPr sz="2200" dirty="0">
              <a:latin typeface="Calibri"/>
              <a:cs typeface="Calibri"/>
            </a:endParaRPr>
          </a:p>
          <a:p>
            <a:pPr marL="299085" marR="5080" indent="-286385">
              <a:lnSpc>
                <a:spcPct val="100000"/>
              </a:lnSpc>
              <a:spcBef>
                <a:spcPts val="525"/>
              </a:spcBef>
              <a:buFont typeface="Calibri"/>
              <a:buChar char="-"/>
              <a:tabLst>
                <a:tab pos="299085" algn="l"/>
                <a:tab pos="299720" algn="l"/>
              </a:tabLst>
            </a:pPr>
            <a:r>
              <a:rPr sz="2200" b="1" spc="-10" dirty="0" smtClean="0">
                <a:latin typeface="Calibri"/>
                <a:cs typeface="Calibri"/>
              </a:rPr>
              <a:t>Humanity</a:t>
            </a:r>
            <a:r>
              <a:rPr lang="en-GB" sz="2200" b="1" spc="-10" dirty="0" smtClean="0">
                <a:latin typeface="Calibri"/>
                <a:cs typeface="Calibri"/>
              </a:rPr>
              <a:t> &amp;behaviour</a:t>
            </a:r>
            <a:r>
              <a:rPr sz="2200" b="1" spc="-10" dirty="0" smtClean="0">
                <a:latin typeface="Calibri"/>
                <a:cs typeface="Calibri"/>
              </a:rPr>
              <a:t>: </a:t>
            </a:r>
            <a:r>
              <a:rPr sz="2200" spc="-5" dirty="0">
                <a:latin typeface="Calibri"/>
                <a:cs typeface="Calibri"/>
              </a:rPr>
              <a:t>While </a:t>
            </a:r>
            <a:r>
              <a:rPr sz="2200" spc="-10" dirty="0">
                <a:latin typeface="Calibri"/>
                <a:cs typeface="Calibri"/>
              </a:rPr>
              <a:t>humans </a:t>
            </a:r>
            <a:r>
              <a:rPr sz="2200" spc="-15" dirty="0">
                <a:latin typeface="Calibri"/>
                <a:cs typeface="Calibri"/>
              </a:rPr>
              <a:t>are </a:t>
            </a:r>
            <a:r>
              <a:rPr sz="2200" spc="-10" dirty="0">
                <a:latin typeface="Calibri"/>
                <a:cs typeface="Calibri"/>
              </a:rPr>
              <a:t>limited </a:t>
            </a:r>
            <a:r>
              <a:rPr sz="2200" spc="-5" dirty="0">
                <a:latin typeface="Calibri"/>
                <a:cs typeface="Calibri"/>
              </a:rPr>
              <a:t>in </a:t>
            </a:r>
            <a:r>
              <a:rPr sz="2200" spc="-10" dirty="0">
                <a:latin typeface="Calibri"/>
                <a:cs typeface="Calibri"/>
              </a:rPr>
              <a:t>the </a:t>
            </a:r>
            <a:r>
              <a:rPr sz="2200" spc="-20" dirty="0">
                <a:latin typeface="Calibri"/>
                <a:cs typeface="Calibri"/>
              </a:rPr>
              <a:t>attention </a:t>
            </a:r>
            <a:r>
              <a:rPr sz="2200" spc="-5" dirty="0">
                <a:latin typeface="Calibri"/>
                <a:cs typeface="Calibri"/>
              </a:rPr>
              <a:t>and  kindness </a:t>
            </a:r>
            <a:r>
              <a:rPr sz="2200" spc="-10" dirty="0">
                <a:latin typeface="Calibri"/>
                <a:cs typeface="Calibri"/>
              </a:rPr>
              <a:t>that they </a:t>
            </a:r>
            <a:r>
              <a:rPr sz="2200" spc="-15" dirty="0">
                <a:latin typeface="Calibri"/>
                <a:cs typeface="Calibri"/>
              </a:rPr>
              <a:t>can expend </a:t>
            </a:r>
            <a:r>
              <a:rPr sz="2200" spc="-5" dirty="0">
                <a:latin typeface="Calibri"/>
                <a:cs typeface="Calibri"/>
              </a:rPr>
              <a:t>on another </a:t>
            </a:r>
            <a:r>
              <a:rPr sz="2200" spc="-10" dirty="0">
                <a:latin typeface="Calibri"/>
                <a:cs typeface="Calibri"/>
              </a:rPr>
              <a:t>person, </a:t>
            </a:r>
            <a:r>
              <a:rPr sz="2200" spc="-5" dirty="0">
                <a:latin typeface="Calibri"/>
                <a:cs typeface="Calibri"/>
              </a:rPr>
              <a:t>artificial bots  </a:t>
            </a:r>
            <a:r>
              <a:rPr sz="2200" spc="-15" dirty="0">
                <a:latin typeface="Calibri"/>
                <a:cs typeface="Calibri"/>
              </a:rPr>
              <a:t>can </a:t>
            </a:r>
            <a:r>
              <a:rPr sz="2200" spc="-10" dirty="0">
                <a:latin typeface="Calibri"/>
                <a:cs typeface="Calibri"/>
              </a:rPr>
              <a:t>channel </a:t>
            </a:r>
            <a:r>
              <a:rPr sz="2200" spc="-5" dirty="0">
                <a:latin typeface="Calibri"/>
                <a:cs typeface="Calibri"/>
              </a:rPr>
              <a:t>virtually </a:t>
            </a:r>
            <a:r>
              <a:rPr sz="2200" spc="-10" dirty="0">
                <a:latin typeface="Calibri"/>
                <a:cs typeface="Calibri"/>
              </a:rPr>
              <a:t>unlimited </a:t>
            </a:r>
            <a:r>
              <a:rPr sz="2200" spc="-15" dirty="0">
                <a:latin typeface="Calibri"/>
                <a:cs typeface="Calibri"/>
              </a:rPr>
              <a:t>resources </a:t>
            </a:r>
            <a:r>
              <a:rPr sz="2200" spc="-20" dirty="0">
                <a:latin typeface="Calibri"/>
                <a:cs typeface="Calibri"/>
              </a:rPr>
              <a:t>into </a:t>
            </a:r>
            <a:r>
              <a:rPr sz="2200" spc="-5" dirty="0">
                <a:latin typeface="Calibri"/>
                <a:cs typeface="Calibri"/>
              </a:rPr>
              <a:t>building  </a:t>
            </a:r>
            <a:r>
              <a:rPr sz="2200" spc="-10" dirty="0" smtClean="0">
                <a:latin typeface="Calibri"/>
                <a:cs typeface="Calibri"/>
              </a:rPr>
              <a:t>relationships</a:t>
            </a:r>
            <a:r>
              <a:rPr lang="en-GB" sz="2200" spc="-10" dirty="0" smtClean="0">
                <a:latin typeface="Calibri"/>
                <a:cs typeface="Calibri"/>
              </a:rPr>
              <a:t> encouraging addictive behaviours.</a:t>
            </a:r>
            <a:endParaRPr sz="2200" dirty="0">
              <a:latin typeface="Calibri"/>
              <a:cs typeface="Calibri"/>
            </a:endParaRPr>
          </a:p>
          <a:p>
            <a:pPr marL="299085" marR="97790" indent="-286385">
              <a:lnSpc>
                <a:spcPct val="100000"/>
              </a:lnSpc>
              <a:spcBef>
                <a:spcPts val="530"/>
              </a:spcBef>
              <a:buFont typeface="Calibri"/>
              <a:buChar char="-"/>
              <a:tabLst>
                <a:tab pos="299085" algn="l"/>
                <a:tab pos="299720" algn="l"/>
              </a:tabLst>
            </a:pPr>
            <a:r>
              <a:rPr sz="2200" b="1" spc="-5" dirty="0">
                <a:latin typeface="Calibri"/>
                <a:cs typeface="Calibri"/>
              </a:rPr>
              <a:t>Security: </a:t>
            </a:r>
            <a:r>
              <a:rPr sz="2200" spc="-10" dirty="0">
                <a:latin typeface="Calibri"/>
                <a:cs typeface="Calibri"/>
              </a:rPr>
              <a:t>The more powerful </a:t>
            </a:r>
            <a:r>
              <a:rPr sz="2200" spc="-5" dirty="0">
                <a:latin typeface="Calibri"/>
                <a:cs typeface="Calibri"/>
              </a:rPr>
              <a:t>a </a:t>
            </a:r>
            <a:r>
              <a:rPr sz="2200" spc="-10" dirty="0">
                <a:latin typeface="Calibri"/>
                <a:cs typeface="Calibri"/>
              </a:rPr>
              <a:t>technology becomes, the more  </a:t>
            </a:r>
            <a:r>
              <a:rPr sz="2200" spc="-15" dirty="0">
                <a:latin typeface="Calibri"/>
                <a:cs typeface="Calibri"/>
              </a:rPr>
              <a:t>can </a:t>
            </a:r>
            <a:r>
              <a:rPr sz="2200" spc="-5" dirty="0">
                <a:latin typeface="Calibri"/>
                <a:cs typeface="Calibri"/>
              </a:rPr>
              <a:t>it be used </a:t>
            </a:r>
            <a:r>
              <a:rPr sz="2200" spc="-20" dirty="0">
                <a:latin typeface="Calibri"/>
                <a:cs typeface="Calibri"/>
              </a:rPr>
              <a:t>for </a:t>
            </a:r>
            <a:r>
              <a:rPr sz="2200" spc="-15" dirty="0">
                <a:latin typeface="Calibri"/>
                <a:cs typeface="Calibri"/>
              </a:rPr>
              <a:t>nefarious </a:t>
            </a:r>
            <a:r>
              <a:rPr sz="2200" spc="-10" dirty="0">
                <a:latin typeface="Calibri"/>
                <a:cs typeface="Calibri"/>
              </a:rPr>
              <a:t>reasons </a:t>
            </a:r>
            <a:r>
              <a:rPr sz="2200" spc="-5" dirty="0">
                <a:latin typeface="Calibri"/>
                <a:cs typeface="Calibri"/>
              </a:rPr>
              <a:t>as </a:t>
            </a:r>
            <a:r>
              <a:rPr sz="2200" spc="-10" dirty="0">
                <a:latin typeface="Calibri"/>
                <a:cs typeface="Calibri"/>
              </a:rPr>
              <a:t>well </a:t>
            </a:r>
            <a:r>
              <a:rPr sz="2200" spc="-5" dirty="0">
                <a:latin typeface="Calibri"/>
                <a:cs typeface="Calibri"/>
              </a:rPr>
              <a:t>as </a:t>
            </a:r>
            <a:r>
              <a:rPr sz="2200" spc="-10" dirty="0">
                <a:latin typeface="Calibri"/>
                <a:cs typeface="Calibri"/>
              </a:rPr>
              <a:t>good. </a:t>
            </a:r>
            <a:r>
              <a:rPr sz="2200" spc="-5" dirty="0">
                <a:latin typeface="Calibri"/>
                <a:cs typeface="Calibri"/>
              </a:rPr>
              <a:t>AI </a:t>
            </a:r>
            <a:r>
              <a:rPr sz="2200" spc="-20" dirty="0">
                <a:latin typeface="Calibri"/>
                <a:cs typeface="Calibri"/>
              </a:rPr>
              <a:t>systems  </a:t>
            </a:r>
            <a:r>
              <a:rPr sz="2200" spc="-10" dirty="0">
                <a:latin typeface="Calibri"/>
                <a:cs typeface="Calibri"/>
              </a:rPr>
              <a:t>that </a:t>
            </a:r>
            <a:r>
              <a:rPr sz="2200" spc="-15" dirty="0">
                <a:latin typeface="Calibri"/>
                <a:cs typeface="Calibri"/>
              </a:rPr>
              <a:t>can </a:t>
            </a:r>
            <a:r>
              <a:rPr sz="2200" spc="-10" dirty="0">
                <a:latin typeface="Calibri"/>
                <a:cs typeface="Calibri"/>
              </a:rPr>
              <a:t>cause damage </a:t>
            </a:r>
            <a:r>
              <a:rPr sz="2200" spc="-5" dirty="0">
                <a:latin typeface="Calibri"/>
                <a:cs typeface="Calibri"/>
              </a:rPr>
              <a:t>if used</a:t>
            </a:r>
            <a:r>
              <a:rPr sz="2200" spc="55" dirty="0">
                <a:latin typeface="Calibri"/>
                <a:cs typeface="Calibri"/>
              </a:rPr>
              <a:t> </a:t>
            </a:r>
            <a:r>
              <a:rPr sz="2200" spc="-15" dirty="0">
                <a:latin typeface="Calibri"/>
                <a:cs typeface="Calibri"/>
              </a:rPr>
              <a:t>maliciously.</a:t>
            </a:r>
            <a:endParaRPr sz="2200" dirty="0">
              <a:latin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29000" y="381000"/>
            <a:ext cx="2895600" cy="690574"/>
          </a:xfrm>
          <a:prstGeom prst="rect">
            <a:avLst/>
          </a:prstGeom>
        </p:spPr>
        <p:txBody>
          <a:bodyPr vert="horz" wrap="square" lIns="0" tIns="13335" rIns="0" bIns="0" rtlCol="0">
            <a:spAutoFit/>
          </a:bodyPr>
          <a:lstStyle/>
          <a:p>
            <a:pPr marL="12700">
              <a:lnSpc>
                <a:spcPct val="100000"/>
              </a:lnSpc>
              <a:spcBef>
                <a:spcPts val="105"/>
              </a:spcBef>
            </a:pPr>
            <a:r>
              <a:rPr lang="en-GB" spc="-10" dirty="0" smtClean="0"/>
              <a:t>AI Topics </a:t>
            </a:r>
            <a:endParaRPr spc="-10" dirty="0"/>
          </a:p>
        </p:txBody>
      </p:sp>
      <p:sp>
        <p:nvSpPr>
          <p:cNvPr id="3" name="object 3"/>
          <p:cNvSpPr/>
          <p:nvPr/>
        </p:nvSpPr>
        <p:spPr>
          <a:xfrm>
            <a:off x="2468518" y="1269491"/>
            <a:ext cx="4359759" cy="4358639"/>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940343" y="5670879"/>
            <a:ext cx="7139940" cy="1122680"/>
          </a:xfrm>
          <a:prstGeom prst="rect">
            <a:avLst/>
          </a:prstGeom>
        </p:spPr>
        <p:txBody>
          <a:bodyPr vert="horz" wrap="square" lIns="0" tIns="12700" rIns="0" bIns="0" rtlCol="0">
            <a:spAutoFit/>
          </a:bodyPr>
          <a:lstStyle/>
          <a:p>
            <a:pPr marL="12065" marR="5080" algn="ctr">
              <a:lnSpc>
                <a:spcPct val="100000"/>
              </a:lnSpc>
              <a:spcBef>
                <a:spcPts val="100"/>
              </a:spcBef>
            </a:pPr>
            <a:r>
              <a:rPr sz="2400" i="1" spc="-5" dirty="0">
                <a:latin typeface="Calibri"/>
                <a:cs typeface="Calibri"/>
              </a:rPr>
              <a:t>Artificial </a:t>
            </a:r>
            <a:r>
              <a:rPr sz="2400" i="1" spc="-10" dirty="0">
                <a:latin typeface="Calibri"/>
                <a:cs typeface="Calibri"/>
              </a:rPr>
              <a:t>intelligence </a:t>
            </a:r>
            <a:r>
              <a:rPr sz="2400" i="1" dirty="0">
                <a:latin typeface="Calibri"/>
                <a:cs typeface="Calibri"/>
              </a:rPr>
              <a:t>is a </a:t>
            </a:r>
            <a:r>
              <a:rPr sz="2400" i="1" spc="-5" dirty="0">
                <a:latin typeface="Calibri"/>
                <a:cs typeface="Calibri"/>
              </a:rPr>
              <a:t>science </a:t>
            </a:r>
            <a:r>
              <a:rPr sz="2400" i="1" dirty="0">
                <a:latin typeface="Calibri"/>
                <a:cs typeface="Calibri"/>
              </a:rPr>
              <a:t>and </a:t>
            </a:r>
            <a:r>
              <a:rPr sz="2400" i="1" spc="-5" dirty="0">
                <a:latin typeface="Calibri"/>
                <a:cs typeface="Calibri"/>
              </a:rPr>
              <a:t>technology </a:t>
            </a:r>
            <a:r>
              <a:rPr sz="2400" i="1" dirty="0">
                <a:latin typeface="Calibri"/>
                <a:cs typeface="Calibri"/>
              </a:rPr>
              <a:t>based on  </a:t>
            </a:r>
            <a:r>
              <a:rPr sz="2400" i="1" spc="-5" dirty="0">
                <a:latin typeface="Calibri"/>
                <a:cs typeface="Calibri"/>
              </a:rPr>
              <a:t>disciplines such </a:t>
            </a:r>
            <a:r>
              <a:rPr sz="2400" i="1" dirty="0">
                <a:latin typeface="Calibri"/>
                <a:cs typeface="Calibri"/>
              </a:rPr>
              <a:t>as </a:t>
            </a:r>
            <a:r>
              <a:rPr sz="2400" i="1" spc="-5" dirty="0">
                <a:latin typeface="Calibri"/>
                <a:cs typeface="Calibri"/>
              </a:rPr>
              <a:t>Computer Science, </a:t>
            </a:r>
            <a:r>
              <a:rPr sz="2400" i="1" spc="-20" dirty="0">
                <a:latin typeface="Calibri"/>
                <a:cs typeface="Calibri"/>
              </a:rPr>
              <a:t>Biology, Psychology,  </a:t>
            </a:r>
            <a:r>
              <a:rPr sz="2400" i="1" spc="-5" dirty="0">
                <a:latin typeface="Calibri"/>
                <a:cs typeface="Calibri"/>
              </a:rPr>
              <a:t>Linguistics, Mathematics, </a:t>
            </a:r>
            <a:r>
              <a:rPr sz="2400" i="1" dirty="0">
                <a:latin typeface="Calibri"/>
                <a:cs typeface="Calibri"/>
              </a:rPr>
              <a:t>and</a:t>
            </a:r>
            <a:r>
              <a:rPr sz="2400" i="1" spc="-5" dirty="0">
                <a:latin typeface="Calibri"/>
                <a:cs typeface="Calibri"/>
              </a:rPr>
              <a:t> Engineering</a:t>
            </a:r>
            <a:endParaRPr sz="2400">
              <a:latin typeface="Calibri"/>
              <a:cs typeface="Calibri"/>
            </a:endParaRPr>
          </a:p>
        </p:txBody>
      </p:sp>
    </p:spTree>
    <p:extLst>
      <p:ext uri="{BB962C8B-B14F-4D97-AF65-F5344CB8AC3E}">
        <p14:creationId xmlns:p14="http://schemas.microsoft.com/office/powerpoint/2010/main" val="18513978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461581"/>
            <a:ext cx="8229600" cy="690574"/>
          </a:xfrm>
          <a:prstGeom prst="rect">
            <a:avLst/>
          </a:prstGeom>
        </p:spPr>
        <p:txBody>
          <a:bodyPr vert="horz" wrap="square" lIns="0" tIns="13335" rIns="0" bIns="0" rtlCol="0">
            <a:spAutoFit/>
          </a:bodyPr>
          <a:lstStyle/>
          <a:p>
            <a:pPr marL="12700">
              <a:lnSpc>
                <a:spcPct val="100000"/>
              </a:lnSpc>
              <a:spcBef>
                <a:spcPts val="105"/>
              </a:spcBef>
            </a:pPr>
            <a:r>
              <a:rPr lang="en-GB" spc="-5" dirty="0" smtClean="0"/>
              <a:t>Our focus will be Machine Learning</a:t>
            </a:r>
            <a:endParaRPr spc="-5" dirty="0"/>
          </a:p>
        </p:txBody>
      </p:sp>
      <p:sp>
        <p:nvSpPr>
          <p:cNvPr id="3" name="object 3"/>
          <p:cNvSpPr txBox="1"/>
          <p:nvPr/>
        </p:nvSpPr>
        <p:spPr>
          <a:xfrm>
            <a:off x="535940" y="1613408"/>
            <a:ext cx="6245860" cy="2228815"/>
          </a:xfrm>
          <a:prstGeom prst="rect">
            <a:avLst/>
          </a:prstGeom>
        </p:spPr>
        <p:txBody>
          <a:bodyPr vert="horz" wrap="square" lIns="0" tIns="12700" rIns="0" bIns="0" rtlCol="0">
            <a:spAutoFit/>
          </a:bodyPr>
          <a:lstStyle/>
          <a:p>
            <a:pPr marL="469900">
              <a:lnSpc>
                <a:spcPct val="100000"/>
              </a:lnSpc>
              <a:spcBef>
                <a:spcPts val="100"/>
              </a:spcBef>
            </a:pPr>
            <a:r>
              <a:rPr lang="en-GB" sz="3600" dirty="0"/>
              <a:t>In 1959, Arthur </a:t>
            </a:r>
            <a:r>
              <a:rPr lang="en-GB" sz="3600" dirty="0" smtClean="0"/>
              <a:t>Samuel, MIT,  defined </a:t>
            </a:r>
            <a:r>
              <a:rPr lang="en-GB" sz="3600" dirty="0"/>
              <a:t>machine learning as "the ability to learn without being explicitly programmed." </a:t>
            </a:r>
            <a:endParaRPr sz="3600" dirty="0">
              <a:latin typeface="Times New Roman"/>
              <a:cs typeface="Times New Roman"/>
            </a:endParaRPr>
          </a:p>
        </p:txBody>
      </p:sp>
      <p:pic>
        <p:nvPicPr>
          <p:cNvPr id="4" name="Picture 3"/>
          <p:cNvPicPr>
            <a:picLocks noChangeAspect="1"/>
          </p:cNvPicPr>
          <p:nvPr/>
        </p:nvPicPr>
        <p:blipFill>
          <a:blip r:embed="rId2"/>
          <a:stretch>
            <a:fillRect/>
          </a:stretch>
        </p:blipFill>
        <p:spPr>
          <a:xfrm>
            <a:off x="6934200" y="1613408"/>
            <a:ext cx="1981200" cy="2751667"/>
          </a:xfrm>
          <a:prstGeom prst="rect">
            <a:avLst/>
          </a:prstGeom>
        </p:spPr>
      </p:pic>
      <p:pic>
        <p:nvPicPr>
          <p:cNvPr id="5" name="Picture 4"/>
          <p:cNvPicPr>
            <a:picLocks noChangeAspect="1"/>
          </p:cNvPicPr>
          <p:nvPr/>
        </p:nvPicPr>
        <p:blipFill>
          <a:blip r:embed="rId3"/>
          <a:stretch>
            <a:fillRect/>
          </a:stretch>
        </p:blipFill>
        <p:spPr>
          <a:xfrm>
            <a:off x="381000" y="4060806"/>
            <a:ext cx="2686050" cy="2514600"/>
          </a:xfrm>
          <a:prstGeom prst="rect">
            <a:avLst/>
          </a:prstGeom>
        </p:spPr>
      </p:pic>
      <p:sp>
        <p:nvSpPr>
          <p:cNvPr id="7" name="object 3"/>
          <p:cNvSpPr txBox="1"/>
          <p:nvPr/>
        </p:nvSpPr>
        <p:spPr>
          <a:xfrm>
            <a:off x="2898140" y="4778738"/>
            <a:ext cx="6245860" cy="1982594"/>
          </a:xfrm>
          <a:prstGeom prst="rect">
            <a:avLst/>
          </a:prstGeom>
        </p:spPr>
        <p:txBody>
          <a:bodyPr vert="horz" wrap="square" lIns="0" tIns="12700" rIns="0" bIns="0" rtlCol="0">
            <a:spAutoFit/>
          </a:bodyPr>
          <a:lstStyle/>
          <a:p>
            <a:pPr marL="469900">
              <a:lnSpc>
                <a:spcPct val="100000"/>
              </a:lnSpc>
              <a:spcBef>
                <a:spcPts val="100"/>
              </a:spcBef>
            </a:pPr>
            <a:r>
              <a:rPr lang="en-GB" sz="3200" dirty="0" smtClean="0"/>
              <a:t>ML is based around the idea that we should really just be able to give machines access to data and let them learn for themselves</a:t>
            </a:r>
            <a:endParaRPr sz="3200" dirty="0">
              <a:latin typeface="Times New Roman"/>
              <a:cs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9560"/>
            <a:ext cx="7620000" cy="677108"/>
          </a:xfrm>
        </p:spPr>
        <p:txBody>
          <a:bodyPr/>
          <a:lstStyle/>
          <a:p>
            <a:r>
              <a:rPr lang="en-GB" dirty="0" smtClean="0"/>
              <a:t>Machine Learning Approach</a:t>
            </a:r>
            <a:endParaRPr lang="en-GB" dirty="0"/>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3592"/>
          <a:stretch/>
        </p:blipFill>
        <p:spPr>
          <a:xfrm>
            <a:off x="0" y="1333865"/>
            <a:ext cx="7848600" cy="4838335"/>
          </a:xfrm>
          <a:prstGeom prst="rect">
            <a:avLst/>
          </a:prstGeom>
        </p:spPr>
      </p:pic>
    </p:spTree>
    <p:extLst>
      <p:ext uri="{BB962C8B-B14F-4D97-AF65-F5344CB8AC3E}">
        <p14:creationId xmlns:p14="http://schemas.microsoft.com/office/powerpoint/2010/main" val="28994253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1581"/>
            <a:ext cx="8991600" cy="677108"/>
          </a:xfrm>
        </p:spPr>
        <p:txBody>
          <a:bodyPr/>
          <a:lstStyle/>
          <a:p>
            <a:r>
              <a:rPr lang="en-GB" dirty="0" smtClean="0"/>
              <a:t>Supervised Learning</a:t>
            </a:r>
            <a:endParaRPr lang="en-GB"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8766"/>
          <a:stretch/>
        </p:blipFill>
        <p:spPr>
          <a:xfrm>
            <a:off x="0" y="1765783"/>
            <a:ext cx="9144000" cy="3034818"/>
          </a:xfrm>
          <a:prstGeom prst="rect">
            <a:avLst/>
          </a:prstGeom>
        </p:spPr>
      </p:pic>
      <p:sp>
        <p:nvSpPr>
          <p:cNvPr id="5" name="object 3"/>
          <p:cNvSpPr txBox="1"/>
          <p:nvPr/>
        </p:nvSpPr>
        <p:spPr>
          <a:xfrm>
            <a:off x="304800" y="5410200"/>
            <a:ext cx="8839200" cy="997709"/>
          </a:xfrm>
          <a:prstGeom prst="rect">
            <a:avLst/>
          </a:prstGeom>
        </p:spPr>
        <p:txBody>
          <a:bodyPr vert="horz" wrap="square" lIns="0" tIns="12700" rIns="0" bIns="0" rtlCol="0">
            <a:spAutoFit/>
          </a:bodyPr>
          <a:lstStyle/>
          <a:p>
            <a:pPr marL="469900">
              <a:lnSpc>
                <a:spcPct val="100000"/>
              </a:lnSpc>
              <a:spcBef>
                <a:spcPts val="100"/>
              </a:spcBef>
            </a:pPr>
            <a:r>
              <a:rPr lang="en-GB" sz="3200" dirty="0" smtClean="0"/>
              <a:t>Supervised learning - Need a labelled training set to learn from </a:t>
            </a:r>
            <a:endParaRPr sz="3200" dirty="0">
              <a:latin typeface="Times New Roman"/>
              <a:cs typeface="Times New Roman"/>
            </a:endParaRPr>
          </a:p>
        </p:txBody>
      </p:sp>
    </p:spTree>
    <p:extLst>
      <p:ext uri="{BB962C8B-B14F-4D97-AF65-F5344CB8AC3E}">
        <p14:creationId xmlns:p14="http://schemas.microsoft.com/office/powerpoint/2010/main" val="17986460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49710" y="461581"/>
            <a:ext cx="5643880" cy="696595"/>
          </a:xfrm>
          <a:prstGeom prst="rect">
            <a:avLst/>
          </a:prstGeom>
        </p:spPr>
        <p:txBody>
          <a:bodyPr vert="horz" wrap="square" lIns="0" tIns="13335" rIns="0" bIns="0" rtlCol="0">
            <a:spAutoFit/>
          </a:bodyPr>
          <a:lstStyle/>
          <a:p>
            <a:pPr marL="12700">
              <a:lnSpc>
                <a:spcPct val="100000"/>
              </a:lnSpc>
              <a:spcBef>
                <a:spcPts val="105"/>
              </a:spcBef>
            </a:pPr>
            <a:r>
              <a:rPr dirty="0"/>
              <a:t>Handwriting</a:t>
            </a:r>
            <a:r>
              <a:rPr spc="-30" dirty="0"/>
              <a:t> </a:t>
            </a:r>
            <a:r>
              <a:rPr spc="-15" dirty="0"/>
              <a:t>Recognition</a:t>
            </a:r>
          </a:p>
        </p:txBody>
      </p:sp>
      <p:sp>
        <p:nvSpPr>
          <p:cNvPr id="4" name="object 4"/>
          <p:cNvSpPr/>
          <p:nvPr/>
        </p:nvSpPr>
        <p:spPr>
          <a:xfrm>
            <a:off x="631126" y="1936719"/>
            <a:ext cx="8129587" cy="2971810"/>
          </a:xfrm>
          <a:prstGeom prst="rect">
            <a:avLst/>
          </a:prstGeom>
          <a:blipFill>
            <a:blip r:embed="rId2" cstate="print"/>
            <a:stretch>
              <a:fillRect/>
            </a:stretch>
          </a:blipFill>
        </p:spPr>
        <p:txBody>
          <a:bodyPr wrap="square" lIns="0" tIns="0" rIns="0" bIns="0" rtlCol="0"/>
          <a:lstStyle/>
          <a:p>
            <a:endParaRPr/>
          </a:p>
        </p:txBody>
      </p:sp>
      <p:sp>
        <p:nvSpPr>
          <p:cNvPr id="6" name="object 3"/>
          <p:cNvSpPr txBox="1"/>
          <p:nvPr/>
        </p:nvSpPr>
        <p:spPr>
          <a:xfrm>
            <a:off x="304800" y="5410200"/>
            <a:ext cx="8839200" cy="1490152"/>
          </a:xfrm>
          <a:prstGeom prst="rect">
            <a:avLst/>
          </a:prstGeom>
        </p:spPr>
        <p:txBody>
          <a:bodyPr vert="horz" wrap="square" lIns="0" tIns="12700" rIns="0" bIns="0" rtlCol="0">
            <a:spAutoFit/>
          </a:bodyPr>
          <a:lstStyle/>
          <a:p>
            <a:pPr marL="469900">
              <a:lnSpc>
                <a:spcPct val="100000"/>
              </a:lnSpc>
              <a:spcBef>
                <a:spcPts val="100"/>
              </a:spcBef>
            </a:pPr>
            <a:r>
              <a:rPr lang="en-GB" sz="3200" dirty="0" smtClean="0"/>
              <a:t>Supervised learning - </a:t>
            </a:r>
            <a:r>
              <a:rPr lang="en-GB" sz="3200" dirty="0" smtClean="0"/>
              <a:t>a </a:t>
            </a:r>
            <a:r>
              <a:rPr lang="en-GB" sz="3200" dirty="0" smtClean="0"/>
              <a:t>labelled training set </a:t>
            </a:r>
            <a:r>
              <a:rPr lang="en-GB" sz="3200" dirty="0"/>
              <a:t>where </a:t>
            </a:r>
            <a:r>
              <a:rPr lang="en-GB" sz="3200" dirty="0" smtClean="0"/>
              <a:t>each handwritten char is a 28x28 image </a:t>
            </a:r>
            <a:r>
              <a:rPr lang="en-GB" sz="3200" dirty="0"/>
              <a:t>and </a:t>
            </a:r>
            <a:r>
              <a:rPr lang="en-GB" sz="3200" dirty="0" smtClean="0"/>
              <a:t>the label is the corresponding digit</a:t>
            </a:r>
            <a:endParaRPr sz="3200" dirty="0">
              <a:latin typeface="Times New Roman"/>
              <a:cs typeface="Times New Roman"/>
            </a:endParaRPr>
          </a:p>
        </p:txBody>
      </p:sp>
    </p:spTree>
    <p:extLst>
      <p:ext uri="{BB962C8B-B14F-4D97-AF65-F5344CB8AC3E}">
        <p14:creationId xmlns:p14="http://schemas.microsoft.com/office/powerpoint/2010/main" val="8713339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0781" y="461581"/>
            <a:ext cx="7306945" cy="1354217"/>
          </a:xfrm>
        </p:spPr>
        <p:txBody>
          <a:bodyPr/>
          <a:lstStyle/>
          <a:p>
            <a:r>
              <a:rPr lang="en-GB" dirty="0" smtClean="0"/>
              <a:t>Supervised learning algorithms</a:t>
            </a:r>
            <a:endParaRPr lang="en-GB" dirty="0"/>
          </a:p>
        </p:txBody>
      </p:sp>
      <p:sp>
        <p:nvSpPr>
          <p:cNvPr id="3" name="Text Placeholder 2"/>
          <p:cNvSpPr>
            <a:spLocks noGrp="1"/>
          </p:cNvSpPr>
          <p:nvPr>
            <p:ph type="body" idx="1"/>
          </p:nvPr>
        </p:nvSpPr>
        <p:spPr>
          <a:xfrm>
            <a:off x="1004452" y="1981200"/>
            <a:ext cx="7306945" cy="3877985"/>
          </a:xfrm>
        </p:spPr>
        <p:txBody>
          <a:bodyPr/>
          <a:lstStyle/>
          <a:p>
            <a:pPr marL="342900" indent="-342900">
              <a:buFont typeface="Arial" panose="020B0604020202020204" pitchFamily="34" charset="0"/>
              <a:buChar char="•"/>
            </a:pPr>
            <a:r>
              <a:rPr lang="en-GB" sz="3600" dirty="0" smtClean="0">
                <a:solidFill>
                  <a:srgbClr val="2585C9"/>
                </a:solidFill>
              </a:rPr>
              <a:t>K-Nearest Neighbours</a:t>
            </a:r>
          </a:p>
          <a:p>
            <a:pPr marL="342900" indent="-342900">
              <a:buFont typeface="Arial" panose="020B0604020202020204" pitchFamily="34" charset="0"/>
              <a:buChar char="•"/>
            </a:pPr>
            <a:r>
              <a:rPr lang="en-GB" sz="3600" dirty="0" smtClean="0"/>
              <a:t>Linear Regression</a:t>
            </a:r>
          </a:p>
          <a:p>
            <a:pPr marL="342900" indent="-342900">
              <a:buFont typeface="Arial" panose="020B0604020202020204" pitchFamily="34" charset="0"/>
              <a:buChar char="•"/>
            </a:pPr>
            <a:r>
              <a:rPr lang="en-GB" sz="3600" dirty="0" smtClean="0"/>
              <a:t>Logistic Regression</a:t>
            </a:r>
          </a:p>
          <a:p>
            <a:pPr marL="342900" indent="-342900">
              <a:buFont typeface="Arial" panose="020B0604020202020204" pitchFamily="34" charset="0"/>
              <a:buChar char="•"/>
            </a:pPr>
            <a:r>
              <a:rPr lang="en-GB" sz="3600" dirty="0" smtClean="0"/>
              <a:t>Support Vector Machines</a:t>
            </a:r>
          </a:p>
          <a:p>
            <a:pPr marL="342900" indent="-342900">
              <a:buFont typeface="Arial" panose="020B0604020202020204" pitchFamily="34" charset="0"/>
              <a:buChar char="•"/>
            </a:pPr>
            <a:r>
              <a:rPr lang="en-GB" sz="3600" dirty="0" smtClean="0">
                <a:solidFill>
                  <a:srgbClr val="2585C9"/>
                </a:solidFill>
              </a:rPr>
              <a:t>Decision Trees and Random Forests</a:t>
            </a:r>
          </a:p>
          <a:p>
            <a:pPr marL="342900" indent="-342900">
              <a:buFont typeface="Arial" panose="020B0604020202020204" pitchFamily="34" charset="0"/>
              <a:buChar char="•"/>
            </a:pPr>
            <a:r>
              <a:rPr lang="en-GB" sz="3600" dirty="0" smtClean="0">
                <a:solidFill>
                  <a:srgbClr val="0070C0"/>
                </a:solidFill>
              </a:rPr>
              <a:t>Naïve Bayes</a:t>
            </a:r>
          </a:p>
          <a:p>
            <a:pPr marL="342900" indent="-342900">
              <a:buFont typeface="Arial" panose="020B0604020202020204" pitchFamily="34" charset="0"/>
              <a:buChar char="•"/>
            </a:pPr>
            <a:r>
              <a:rPr lang="en-GB" sz="3600" dirty="0" smtClean="0">
                <a:solidFill>
                  <a:srgbClr val="0070C0"/>
                </a:solidFill>
              </a:rPr>
              <a:t>Perceptron and Neural Networks</a:t>
            </a:r>
          </a:p>
        </p:txBody>
      </p:sp>
    </p:spTree>
    <p:extLst>
      <p:ext uri="{BB962C8B-B14F-4D97-AF65-F5344CB8AC3E}">
        <p14:creationId xmlns:p14="http://schemas.microsoft.com/office/powerpoint/2010/main" val="13211317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7200" y="461581"/>
            <a:ext cx="8534400" cy="1367682"/>
          </a:xfrm>
          <a:prstGeom prst="rect">
            <a:avLst/>
          </a:prstGeom>
        </p:spPr>
        <p:txBody>
          <a:bodyPr vert="horz" wrap="square" lIns="0" tIns="13335" rIns="0" bIns="0" rtlCol="0">
            <a:spAutoFit/>
          </a:bodyPr>
          <a:lstStyle/>
          <a:p>
            <a:pPr marL="12700">
              <a:lnSpc>
                <a:spcPct val="100000"/>
              </a:lnSpc>
              <a:spcBef>
                <a:spcPts val="105"/>
              </a:spcBef>
            </a:pPr>
            <a:r>
              <a:rPr lang="en-GB" sz="4400" spc="-10" dirty="0" smtClean="0">
                <a:solidFill>
                  <a:srgbClr val="0070C0"/>
                </a:solidFill>
                <a:latin typeface="Calibri"/>
                <a:cs typeface="Calibri"/>
              </a:rPr>
              <a:t>... </a:t>
            </a:r>
            <a:r>
              <a:rPr lang="en-GB" sz="4400" spc="-5" dirty="0" smtClean="0">
                <a:solidFill>
                  <a:srgbClr val="0070C0"/>
                </a:solidFill>
              </a:rPr>
              <a:t>the </a:t>
            </a:r>
            <a:r>
              <a:rPr lang="en-GB" sz="4400" spc="-15" dirty="0" smtClean="0">
                <a:solidFill>
                  <a:srgbClr val="0070C0"/>
                </a:solidFill>
              </a:rPr>
              <a:t>hottest topic </a:t>
            </a:r>
            <a:r>
              <a:rPr lang="en-GB" sz="4400" spc="-5" dirty="0" smtClean="0">
                <a:solidFill>
                  <a:srgbClr val="0070C0"/>
                </a:solidFill>
              </a:rPr>
              <a:t>out there at  </a:t>
            </a:r>
            <a:r>
              <a:rPr lang="en-GB" sz="4400" i="1" spc="-5" dirty="0" smtClean="0">
                <a:solidFill>
                  <a:srgbClr val="0070C0"/>
                </a:solidFill>
              </a:rPr>
              <a:t>the</a:t>
            </a:r>
            <a:r>
              <a:rPr lang="en-GB" sz="4400" i="1" spc="-10" dirty="0" smtClean="0">
                <a:solidFill>
                  <a:srgbClr val="0070C0"/>
                </a:solidFill>
              </a:rPr>
              <a:t> moment </a:t>
            </a:r>
            <a:r>
              <a:rPr lang="en-GB" sz="4400" spc="-10" dirty="0" smtClean="0">
                <a:solidFill>
                  <a:srgbClr val="0070C0"/>
                </a:solidFill>
                <a:latin typeface="Calibri"/>
                <a:cs typeface="Calibri"/>
              </a:rPr>
              <a:t>…</a:t>
            </a:r>
            <a:endParaRPr sz="4400" dirty="0">
              <a:latin typeface="Calibri"/>
              <a:cs typeface="Calibri"/>
            </a:endParaRPr>
          </a:p>
        </p:txBody>
      </p:sp>
      <p:sp>
        <p:nvSpPr>
          <p:cNvPr id="4" name="object 4"/>
          <p:cNvSpPr/>
          <p:nvPr/>
        </p:nvSpPr>
        <p:spPr>
          <a:xfrm>
            <a:off x="1447800" y="2103896"/>
            <a:ext cx="6248171" cy="2933759"/>
          </a:xfrm>
          <a:prstGeom prst="rect">
            <a:avLst/>
          </a:prstGeom>
          <a:blipFill>
            <a:blip r:embed="rId2" cstate="print"/>
            <a:stretch>
              <a:fillRect/>
            </a:stretch>
          </a:blipFill>
        </p:spPr>
        <p:txBody>
          <a:bodyPr wrap="square" lIns="0" tIns="0" rIns="0" bIns="0" rtlCol="0"/>
          <a:lstStyle/>
          <a:p>
            <a:endParaRPr/>
          </a:p>
        </p:txBody>
      </p:sp>
      <p:sp>
        <p:nvSpPr>
          <p:cNvPr id="6" name="object 2"/>
          <p:cNvSpPr txBox="1"/>
          <p:nvPr/>
        </p:nvSpPr>
        <p:spPr>
          <a:xfrm>
            <a:off x="304800" y="5312288"/>
            <a:ext cx="8839200" cy="1121461"/>
          </a:xfrm>
          <a:prstGeom prst="rect">
            <a:avLst/>
          </a:prstGeom>
        </p:spPr>
        <p:txBody>
          <a:bodyPr vert="horz" wrap="square" lIns="0" tIns="13335" rIns="0" bIns="0" rtlCol="0">
            <a:spAutoFit/>
          </a:bodyPr>
          <a:lstStyle/>
          <a:p>
            <a:pPr marL="12700">
              <a:lnSpc>
                <a:spcPct val="100000"/>
              </a:lnSpc>
              <a:spcBef>
                <a:spcPts val="105"/>
              </a:spcBef>
            </a:pPr>
            <a:r>
              <a:rPr lang="en-GB" sz="3600" spc="-10" dirty="0" smtClean="0">
                <a:solidFill>
                  <a:srgbClr val="0070C0"/>
                </a:solidFill>
                <a:latin typeface="Calibri"/>
                <a:cs typeface="Calibri"/>
              </a:rPr>
              <a:t>AI is everywhere (Google, Facebook, Uber, Amazon, …)</a:t>
            </a:r>
            <a:endParaRPr sz="3600" dirty="0">
              <a:latin typeface="Calibri"/>
              <a:cs typeface="Calibri"/>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8526" y="461581"/>
            <a:ext cx="5822474" cy="677108"/>
          </a:xfrm>
        </p:spPr>
        <p:txBody>
          <a:bodyPr/>
          <a:lstStyle/>
          <a:p>
            <a:r>
              <a:rPr lang="en-GB" dirty="0" smtClean="0"/>
              <a:t>Unsupervised learning</a:t>
            </a:r>
            <a:endParaRPr lang="en-GB"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5052"/>
          <a:stretch/>
        </p:blipFill>
        <p:spPr>
          <a:xfrm>
            <a:off x="457200" y="1676401"/>
            <a:ext cx="7848600" cy="3886200"/>
          </a:xfrm>
          <a:prstGeom prst="rect">
            <a:avLst/>
          </a:prstGeom>
        </p:spPr>
      </p:pic>
      <p:sp>
        <p:nvSpPr>
          <p:cNvPr id="5" name="object 3"/>
          <p:cNvSpPr txBox="1"/>
          <p:nvPr/>
        </p:nvSpPr>
        <p:spPr>
          <a:xfrm>
            <a:off x="283029" y="5601458"/>
            <a:ext cx="8839200" cy="997709"/>
          </a:xfrm>
          <a:prstGeom prst="rect">
            <a:avLst/>
          </a:prstGeom>
        </p:spPr>
        <p:txBody>
          <a:bodyPr vert="horz" wrap="square" lIns="0" tIns="12700" rIns="0" bIns="0" rtlCol="0">
            <a:spAutoFit/>
          </a:bodyPr>
          <a:lstStyle/>
          <a:p>
            <a:pPr marL="469900">
              <a:lnSpc>
                <a:spcPct val="100000"/>
              </a:lnSpc>
              <a:spcBef>
                <a:spcPts val="100"/>
              </a:spcBef>
            </a:pPr>
            <a:r>
              <a:rPr lang="en-GB" sz="3200" dirty="0" smtClean="0"/>
              <a:t>No labelling required just the data with a view to discovering patterns e.g. common clusters</a:t>
            </a:r>
          </a:p>
        </p:txBody>
      </p:sp>
    </p:spTree>
    <p:extLst>
      <p:ext uri="{BB962C8B-B14F-4D97-AF65-F5344CB8AC3E}">
        <p14:creationId xmlns:p14="http://schemas.microsoft.com/office/powerpoint/2010/main" val="8136258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0781" y="461581"/>
            <a:ext cx="7894619" cy="1354217"/>
          </a:xfrm>
        </p:spPr>
        <p:txBody>
          <a:bodyPr/>
          <a:lstStyle/>
          <a:p>
            <a:r>
              <a:rPr lang="en-GB" dirty="0" smtClean="0"/>
              <a:t>Unsupervised learning algorithms</a:t>
            </a:r>
            <a:endParaRPr lang="en-GB" dirty="0"/>
          </a:p>
        </p:txBody>
      </p:sp>
      <p:sp>
        <p:nvSpPr>
          <p:cNvPr id="3" name="Text Placeholder 2"/>
          <p:cNvSpPr>
            <a:spLocks noGrp="1"/>
          </p:cNvSpPr>
          <p:nvPr>
            <p:ph type="body" idx="1"/>
          </p:nvPr>
        </p:nvSpPr>
        <p:spPr>
          <a:xfrm>
            <a:off x="1004452" y="1981200"/>
            <a:ext cx="7306945" cy="4678204"/>
          </a:xfrm>
        </p:spPr>
        <p:txBody>
          <a:bodyPr/>
          <a:lstStyle/>
          <a:p>
            <a:pPr marL="342900" indent="-342900">
              <a:buFont typeface="Arial" panose="020B0604020202020204" pitchFamily="34" charset="0"/>
              <a:buChar char="•"/>
            </a:pPr>
            <a:r>
              <a:rPr lang="en-GB" sz="3600" dirty="0" smtClean="0">
                <a:solidFill>
                  <a:srgbClr val="2585C9"/>
                </a:solidFill>
              </a:rPr>
              <a:t>Clustering</a:t>
            </a:r>
          </a:p>
          <a:p>
            <a:pPr marL="800100" lvl="1" indent="-342900">
              <a:buFont typeface="Arial" panose="020B0604020202020204" pitchFamily="34" charset="0"/>
              <a:buChar char="•"/>
            </a:pPr>
            <a:r>
              <a:rPr lang="en-GB" sz="3200" dirty="0" smtClean="0">
                <a:solidFill>
                  <a:srgbClr val="2585C9"/>
                </a:solidFill>
              </a:rPr>
              <a:t>K-means</a:t>
            </a:r>
          </a:p>
          <a:p>
            <a:pPr marL="800100" lvl="1" indent="-342900">
              <a:buFont typeface="Arial" panose="020B0604020202020204" pitchFamily="34" charset="0"/>
              <a:buChar char="•"/>
            </a:pPr>
            <a:r>
              <a:rPr lang="en-GB" sz="3200" dirty="0" smtClean="0">
                <a:solidFill>
                  <a:srgbClr val="2585C9"/>
                </a:solidFill>
              </a:rPr>
              <a:t>Hierarchical cluster analysis</a:t>
            </a:r>
          </a:p>
          <a:p>
            <a:pPr marL="800100" lvl="1" indent="-342900">
              <a:buFont typeface="Arial" panose="020B0604020202020204" pitchFamily="34" charset="0"/>
              <a:buChar char="•"/>
            </a:pPr>
            <a:r>
              <a:rPr lang="en-GB" sz="3200" dirty="0" smtClean="0">
                <a:solidFill>
                  <a:srgbClr val="2585C9"/>
                </a:solidFill>
              </a:rPr>
              <a:t>Expectation maximisation</a:t>
            </a:r>
          </a:p>
          <a:p>
            <a:pPr marL="342900" indent="-342900">
              <a:buFont typeface="Arial" panose="020B0604020202020204" pitchFamily="34" charset="0"/>
              <a:buChar char="•"/>
            </a:pPr>
            <a:r>
              <a:rPr lang="en-GB" sz="3600" dirty="0" smtClean="0"/>
              <a:t>Visualisation and dimensionality reduction </a:t>
            </a:r>
          </a:p>
          <a:p>
            <a:pPr marL="800100" lvl="1" indent="-342900">
              <a:buFont typeface="Arial" panose="020B0604020202020204" pitchFamily="34" charset="0"/>
              <a:buChar char="•"/>
            </a:pPr>
            <a:r>
              <a:rPr lang="en-GB" sz="3200" dirty="0" smtClean="0"/>
              <a:t>Principal Component Analysis</a:t>
            </a:r>
          </a:p>
          <a:p>
            <a:pPr marL="800100" lvl="1" indent="-342900">
              <a:buFont typeface="Arial" panose="020B0604020202020204" pitchFamily="34" charset="0"/>
              <a:buChar char="•"/>
            </a:pPr>
            <a:r>
              <a:rPr lang="en-GB" sz="3200" dirty="0" smtClean="0"/>
              <a:t>Local linear embedding </a:t>
            </a:r>
          </a:p>
          <a:p>
            <a:pPr marL="342900" indent="-342900">
              <a:buFont typeface="Arial" panose="020B0604020202020204" pitchFamily="34" charset="0"/>
              <a:buChar char="•"/>
            </a:pPr>
            <a:r>
              <a:rPr lang="en-GB" sz="3600" dirty="0" smtClean="0"/>
              <a:t>Association Rule Learning</a:t>
            </a:r>
          </a:p>
        </p:txBody>
      </p:sp>
    </p:spTree>
    <p:extLst>
      <p:ext uri="{BB962C8B-B14F-4D97-AF65-F5344CB8AC3E}">
        <p14:creationId xmlns:p14="http://schemas.microsoft.com/office/powerpoint/2010/main" val="37370014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61581"/>
            <a:ext cx="8382000" cy="2031325"/>
          </a:xfrm>
        </p:spPr>
        <p:txBody>
          <a:bodyPr/>
          <a:lstStyle/>
          <a:p>
            <a:r>
              <a:rPr lang="en-GB" dirty="0" smtClean="0"/>
              <a:t>Unsupervised learning – anomaly detection</a:t>
            </a:r>
            <a:endParaRPr lang="en-GB"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6054"/>
          <a:stretch/>
        </p:blipFill>
        <p:spPr>
          <a:xfrm>
            <a:off x="0" y="2240915"/>
            <a:ext cx="8305800" cy="4083685"/>
          </a:xfrm>
          <a:prstGeom prst="rect">
            <a:avLst/>
          </a:prstGeom>
        </p:spPr>
      </p:pic>
    </p:spTree>
    <p:extLst>
      <p:ext uri="{BB962C8B-B14F-4D97-AF65-F5344CB8AC3E}">
        <p14:creationId xmlns:p14="http://schemas.microsoft.com/office/powerpoint/2010/main" val="24352341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273150"/>
            <a:ext cx="6477000" cy="1354217"/>
          </a:xfrm>
        </p:spPr>
        <p:txBody>
          <a:bodyPr/>
          <a:lstStyle/>
          <a:p>
            <a:r>
              <a:rPr lang="en-GB" dirty="0" smtClean="0"/>
              <a:t>Reinforcement Learning</a:t>
            </a:r>
            <a:endParaRPr lang="en-GB"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3883"/>
          <a:stretch/>
        </p:blipFill>
        <p:spPr>
          <a:xfrm>
            <a:off x="109603" y="969745"/>
            <a:ext cx="7662798" cy="5659656"/>
          </a:xfrm>
          <a:prstGeom prst="rect">
            <a:avLst/>
          </a:prstGeom>
        </p:spPr>
      </p:pic>
    </p:spTree>
    <p:extLst>
      <p:ext uri="{BB962C8B-B14F-4D97-AF65-F5344CB8AC3E}">
        <p14:creationId xmlns:p14="http://schemas.microsoft.com/office/powerpoint/2010/main" val="296288135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8526" y="461581"/>
            <a:ext cx="6965474" cy="1354217"/>
          </a:xfrm>
        </p:spPr>
        <p:txBody>
          <a:bodyPr/>
          <a:lstStyle/>
          <a:p>
            <a:r>
              <a:rPr lang="en-GB" dirty="0" smtClean="0"/>
              <a:t>Semi-supervised learning</a:t>
            </a:r>
            <a:endParaRPr lang="en-GB" dirty="0"/>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5013"/>
          <a:stretch/>
        </p:blipFill>
        <p:spPr>
          <a:xfrm>
            <a:off x="0" y="1057646"/>
            <a:ext cx="9144000" cy="4504954"/>
          </a:xfrm>
          <a:prstGeom prst="rect">
            <a:avLst/>
          </a:prstGeom>
        </p:spPr>
      </p:pic>
    </p:spTree>
    <p:extLst>
      <p:ext uri="{BB962C8B-B14F-4D97-AF65-F5344CB8AC3E}">
        <p14:creationId xmlns:p14="http://schemas.microsoft.com/office/powerpoint/2010/main" val="315138090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5614"/>
            <a:ext cx="8229600" cy="1354217"/>
          </a:xfrm>
        </p:spPr>
        <p:txBody>
          <a:bodyPr/>
          <a:lstStyle/>
          <a:p>
            <a:r>
              <a:rPr lang="en-GB" dirty="0" smtClean="0"/>
              <a:t>Lazy-learning versus model-based learning</a:t>
            </a:r>
            <a:endParaRPr lang="en-GB"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5491"/>
          <a:stretch/>
        </p:blipFill>
        <p:spPr>
          <a:xfrm>
            <a:off x="609600" y="2133600"/>
            <a:ext cx="7004957" cy="3470604"/>
          </a:xfrm>
          <a:prstGeom prst="rect">
            <a:avLst/>
          </a:prstGeom>
        </p:spPr>
      </p:pic>
      <p:sp>
        <p:nvSpPr>
          <p:cNvPr id="13" name="object 3"/>
          <p:cNvSpPr txBox="1"/>
          <p:nvPr/>
        </p:nvSpPr>
        <p:spPr>
          <a:xfrm>
            <a:off x="1109922" y="5818471"/>
            <a:ext cx="7358380" cy="751488"/>
          </a:xfrm>
          <a:prstGeom prst="rect">
            <a:avLst/>
          </a:prstGeom>
        </p:spPr>
        <p:txBody>
          <a:bodyPr vert="horz" wrap="square" lIns="0" tIns="12700" rIns="0" bIns="0" rtlCol="0">
            <a:spAutoFit/>
          </a:bodyPr>
          <a:lstStyle/>
          <a:p>
            <a:pPr marL="448309" marR="5080" indent="-436245">
              <a:lnSpc>
                <a:spcPct val="100000"/>
              </a:lnSpc>
              <a:spcBef>
                <a:spcPts val="100"/>
              </a:spcBef>
            </a:pPr>
            <a:r>
              <a:rPr lang="en-GB" sz="2400" i="1" spc="-5" dirty="0" smtClean="0">
                <a:latin typeface="Calibri"/>
                <a:cs typeface="Calibri"/>
              </a:rPr>
              <a:t>Supervised learning where problem-solving is based on memorising instances and similarity computation. </a:t>
            </a:r>
          </a:p>
        </p:txBody>
      </p:sp>
    </p:spTree>
    <p:extLst>
      <p:ext uri="{BB962C8B-B14F-4D97-AF65-F5344CB8AC3E}">
        <p14:creationId xmlns:p14="http://schemas.microsoft.com/office/powerpoint/2010/main" val="412683057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189846"/>
            <a:ext cx="8087302" cy="1367682"/>
          </a:xfrm>
          <a:prstGeom prst="rect">
            <a:avLst/>
          </a:prstGeom>
        </p:spPr>
        <p:txBody>
          <a:bodyPr vert="horz" wrap="square" lIns="0" tIns="13335" rIns="0" bIns="0" rtlCol="0">
            <a:spAutoFit/>
          </a:bodyPr>
          <a:lstStyle/>
          <a:p>
            <a:pPr marL="12700">
              <a:lnSpc>
                <a:spcPct val="100000"/>
              </a:lnSpc>
              <a:spcBef>
                <a:spcPts val="105"/>
              </a:spcBef>
            </a:pPr>
            <a:r>
              <a:rPr lang="en-GB" dirty="0"/>
              <a:t>Lazy-learning versus model-based learning</a:t>
            </a:r>
            <a:endParaRPr spc="-15" dirty="0"/>
          </a:p>
        </p:txBody>
      </p:sp>
      <p:sp>
        <p:nvSpPr>
          <p:cNvPr id="3" name="object 3"/>
          <p:cNvSpPr txBox="1"/>
          <p:nvPr/>
        </p:nvSpPr>
        <p:spPr>
          <a:xfrm>
            <a:off x="1109922" y="5818471"/>
            <a:ext cx="7358380" cy="751488"/>
          </a:xfrm>
          <a:prstGeom prst="rect">
            <a:avLst/>
          </a:prstGeom>
        </p:spPr>
        <p:txBody>
          <a:bodyPr vert="horz" wrap="square" lIns="0" tIns="12700" rIns="0" bIns="0" rtlCol="0">
            <a:spAutoFit/>
          </a:bodyPr>
          <a:lstStyle/>
          <a:p>
            <a:pPr marL="448309" marR="5080" indent="-436245">
              <a:lnSpc>
                <a:spcPct val="100000"/>
              </a:lnSpc>
              <a:spcBef>
                <a:spcPts val="100"/>
              </a:spcBef>
            </a:pPr>
            <a:r>
              <a:rPr lang="en-GB" sz="2400" i="1" spc="-5" dirty="0" smtClean="0">
                <a:latin typeface="Calibri"/>
                <a:cs typeface="Calibri"/>
              </a:rPr>
              <a:t>Supervised learning where a model is created as part of training</a:t>
            </a:r>
            <a:endParaRPr sz="2400" dirty="0">
              <a:latin typeface="Calibri"/>
              <a:cs typeface="Calibri"/>
            </a:endParaRPr>
          </a:p>
        </p:txBody>
      </p:sp>
      <p:sp>
        <p:nvSpPr>
          <p:cNvPr id="4" name="object 4"/>
          <p:cNvSpPr/>
          <p:nvPr/>
        </p:nvSpPr>
        <p:spPr>
          <a:xfrm>
            <a:off x="1598676" y="1557528"/>
            <a:ext cx="6213347" cy="3363467"/>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5586844" y="4708880"/>
            <a:ext cx="267525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(Image </a:t>
            </a:r>
            <a:r>
              <a:rPr sz="1800" spc="-15" dirty="0">
                <a:latin typeface="Calibri"/>
                <a:cs typeface="Calibri"/>
              </a:rPr>
              <a:t>courtesy </a:t>
            </a:r>
            <a:r>
              <a:rPr sz="1800" spc="-5" dirty="0">
                <a:latin typeface="Calibri"/>
                <a:cs typeface="Calibri"/>
              </a:rPr>
              <a:t>of</a:t>
            </a:r>
            <a:r>
              <a:rPr sz="1800" spc="0" dirty="0">
                <a:latin typeface="Calibri"/>
                <a:cs typeface="Calibri"/>
              </a:rPr>
              <a:t> </a:t>
            </a:r>
            <a:r>
              <a:rPr sz="1800" spc="-5" dirty="0">
                <a:latin typeface="Calibri"/>
                <a:cs typeface="Calibri"/>
              </a:rPr>
              <a:t>OpenNN)</a:t>
            </a:r>
            <a:endParaRPr sz="1800">
              <a:latin typeface="Calibri"/>
              <a:cs typeface="Calibri"/>
            </a:endParaRPr>
          </a:p>
        </p:txBody>
      </p:sp>
    </p:spTree>
    <p:extLst>
      <p:ext uri="{BB962C8B-B14F-4D97-AF65-F5344CB8AC3E}">
        <p14:creationId xmlns:p14="http://schemas.microsoft.com/office/powerpoint/2010/main" val="31089152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461581"/>
            <a:ext cx="7848600" cy="1354217"/>
          </a:xfrm>
        </p:spPr>
        <p:txBody>
          <a:bodyPr/>
          <a:lstStyle/>
          <a:p>
            <a:r>
              <a:rPr lang="en-GB" dirty="0" smtClean="0"/>
              <a:t>Challenges for machine learning</a:t>
            </a:r>
            <a:endParaRPr lang="en-GB" dirty="0"/>
          </a:p>
        </p:txBody>
      </p:sp>
      <p:sp>
        <p:nvSpPr>
          <p:cNvPr id="3" name="Text Placeholder 2"/>
          <p:cNvSpPr>
            <a:spLocks noGrp="1"/>
          </p:cNvSpPr>
          <p:nvPr>
            <p:ph type="body" idx="1"/>
          </p:nvPr>
        </p:nvSpPr>
        <p:spPr>
          <a:xfrm>
            <a:off x="1020781" y="1368211"/>
            <a:ext cx="7306945" cy="2369880"/>
          </a:xfrm>
        </p:spPr>
        <p:txBody>
          <a:bodyPr/>
          <a:lstStyle/>
          <a:p>
            <a:pPr marL="342900" indent="-342900">
              <a:buFont typeface="Arial" panose="020B0604020202020204" pitchFamily="34" charset="0"/>
              <a:buChar char="•"/>
            </a:pPr>
            <a:r>
              <a:rPr lang="en-GB" dirty="0" smtClean="0"/>
              <a:t>Insufficient quantity of training data</a:t>
            </a:r>
          </a:p>
          <a:p>
            <a:pPr marL="342900" indent="-342900">
              <a:buFont typeface="Arial" panose="020B0604020202020204" pitchFamily="34" charset="0"/>
              <a:buChar char="•"/>
            </a:pPr>
            <a:r>
              <a:rPr lang="en-GB" dirty="0" smtClean="0"/>
              <a:t>Non representative training data</a:t>
            </a:r>
          </a:p>
          <a:p>
            <a:pPr marL="342900" indent="-342900">
              <a:buFont typeface="Arial" panose="020B0604020202020204" pitchFamily="34" charset="0"/>
              <a:buChar char="•"/>
            </a:pPr>
            <a:r>
              <a:rPr lang="en-GB" dirty="0" smtClean="0"/>
              <a:t>Poor quality data</a:t>
            </a:r>
          </a:p>
          <a:p>
            <a:pPr marL="342900" indent="-342900">
              <a:buFont typeface="Arial" panose="020B0604020202020204" pitchFamily="34" charset="0"/>
              <a:buChar char="•"/>
            </a:pPr>
            <a:r>
              <a:rPr lang="en-GB" dirty="0" smtClean="0"/>
              <a:t>Irrelevant features</a:t>
            </a:r>
          </a:p>
          <a:p>
            <a:pPr marL="342900" indent="-342900">
              <a:buFont typeface="Arial" panose="020B0604020202020204" pitchFamily="34" charset="0"/>
              <a:buChar char="•"/>
            </a:pPr>
            <a:r>
              <a:rPr lang="en-GB" dirty="0" smtClean="0"/>
              <a:t>Overfitting and under fitting the training data</a:t>
            </a:r>
          </a:p>
          <a:p>
            <a:endParaRPr lang="en-GB" dirty="0" smtClean="0"/>
          </a:p>
          <a:p>
            <a:endParaRPr lang="en-GB" dirty="0"/>
          </a:p>
        </p:txBody>
      </p:sp>
    </p:spTree>
    <p:extLst>
      <p:ext uri="{BB962C8B-B14F-4D97-AF65-F5344CB8AC3E}">
        <p14:creationId xmlns:p14="http://schemas.microsoft.com/office/powerpoint/2010/main" val="68184182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16351" y="461581"/>
            <a:ext cx="2508885" cy="696595"/>
          </a:xfrm>
          <a:prstGeom prst="rect">
            <a:avLst/>
          </a:prstGeom>
        </p:spPr>
        <p:txBody>
          <a:bodyPr vert="horz" wrap="square" lIns="0" tIns="13335" rIns="0" bIns="0" rtlCol="0">
            <a:spAutoFit/>
          </a:bodyPr>
          <a:lstStyle/>
          <a:p>
            <a:pPr marL="12700">
              <a:lnSpc>
                <a:spcPct val="100000"/>
              </a:lnSpc>
              <a:spcBef>
                <a:spcPts val="105"/>
              </a:spcBef>
            </a:pPr>
            <a:r>
              <a:rPr dirty="0"/>
              <a:t>C</a:t>
            </a:r>
            <a:r>
              <a:rPr spc="0" dirty="0"/>
              <a:t>o</a:t>
            </a:r>
            <a:r>
              <a:rPr dirty="0"/>
              <a:t>n</a:t>
            </a:r>
            <a:r>
              <a:rPr spc="-5" dirty="0"/>
              <a:t>cl</a:t>
            </a:r>
            <a:r>
              <a:rPr dirty="0"/>
              <a:t>us</a:t>
            </a:r>
            <a:r>
              <a:rPr spc="-5" dirty="0"/>
              <a:t>i</a:t>
            </a:r>
            <a:r>
              <a:rPr spc="0" dirty="0"/>
              <a:t>o</a:t>
            </a:r>
            <a:r>
              <a:rPr dirty="0"/>
              <a:t>n</a:t>
            </a:r>
          </a:p>
        </p:txBody>
      </p:sp>
      <p:sp>
        <p:nvSpPr>
          <p:cNvPr id="3" name="object 3"/>
          <p:cNvSpPr txBox="1"/>
          <p:nvPr/>
        </p:nvSpPr>
        <p:spPr>
          <a:xfrm>
            <a:off x="993139" y="1791715"/>
            <a:ext cx="7463790" cy="4048760"/>
          </a:xfrm>
          <a:prstGeom prst="rect">
            <a:avLst/>
          </a:prstGeom>
        </p:spPr>
        <p:txBody>
          <a:bodyPr vert="horz" wrap="square" lIns="0" tIns="12700" rIns="0" bIns="0" rtlCol="0">
            <a:spAutoFit/>
          </a:bodyPr>
          <a:lstStyle/>
          <a:p>
            <a:pPr marL="299085" indent="-286385">
              <a:lnSpc>
                <a:spcPct val="100000"/>
              </a:lnSpc>
              <a:spcBef>
                <a:spcPts val="100"/>
              </a:spcBef>
              <a:buChar char="-"/>
              <a:tabLst>
                <a:tab pos="299085" algn="l"/>
                <a:tab pos="299720" algn="l"/>
              </a:tabLst>
            </a:pPr>
            <a:r>
              <a:rPr sz="2400" dirty="0">
                <a:latin typeface="Calibri"/>
                <a:cs typeface="Calibri"/>
              </a:rPr>
              <a:t>AI </a:t>
            </a:r>
            <a:r>
              <a:rPr sz="2400" spc="-5" dirty="0">
                <a:latin typeface="Calibri"/>
                <a:cs typeface="Calibri"/>
              </a:rPr>
              <a:t>has </a:t>
            </a:r>
            <a:r>
              <a:rPr sz="2400" b="1" spc="-15" dirty="0">
                <a:latin typeface="Calibri"/>
                <a:cs typeface="Calibri"/>
              </a:rPr>
              <a:t>inter-related </a:t>
            </a:r>
            <a:r>
              <a:rPr sz="2400" b="1" spc="-10" dirty="0">
                <a:latin typeface="Calibri"/>
                <a:cs typeface="Calibri"/>
              </a:rPr>
              <a:t>scientific </a:t>
            </a:r>
            <a:r>
              <a:rPr sz="2400" spc="-5" dirty="0">
                <a:latin typeface="Calibri"/>
                <a:cs typeface="Calibri"/>
              </a:rPr>
              <a:t>and </a:t>
            </a:r>
            <a:r>
              <a:rPr sz="2400" b="1" spc="-5" dirty="0">
                <a:latin typeface="Calibri"/>
                <a:cs typeface="Calibri"/>
              </a:rPr>
              <a:t>engineering</a:t>
            </a:r>
            <a:r>
              <a:rPr sz="2400" b="1" spc="10" dirty="0">
                <a:latin typeface="Calibri"/>
                <a:cs typeface="Calibri"/>
              </a:rPr>
              <a:t> </a:t>
            </a:r>
            <a:r>
              <a:rPr sz="2400" b="1" spc="-5" dirty="0">
                <a:latin typeface="Calibri"/>
                <a:cs typeface="Calibri"/>
              </a:rPr>
              <a:t>goals.</a:t>
            </a:r>
            <a:endParaRPr sz="2400">
              <a:latin typeface="Calibri"/>
              <a:cs typeface="Calibri"/>
            </a:endParaRPr>
          </a:p>
          <a:p>
            <a:pPr marL="299085" indent="-286385">
              <a:lnSpc>
                <a:spcPct val="100000"/>
              </a:lnSpc>
              <a:buFont typeface="Calibri"/>
              <a:buChar char="-"/>
              <a:tabLst>
                <a:tab pos="299085" algn="l"/>
                <a:tab pos="299720" algn="l"/>
              </a:tabLst>
            </a:pPr>
            <a:r>
              <a:rPr sz="2400" b="1" spc="-10" dirty="0">
                <a:latin typeface="Calibri"/>
                <a:cs typeface="Calibri"/>
              </a:rPr>
              <a:t>Roots </a:t>
            </a:r>
            <a:r>
              <a:rPr sz="2400" dirty="0">
                <a:latin typeface="Calibri"/>
                <a:cs typeface="Calibri"/>
              </a:rPr>
              <a:t>in </a:t>
            </a:r>
            <a:r>
              <a:rPr sz="2400" b="1" spc="-10" dirty="0">
                <a:latin typeface="Calibri"/>
                <a:cs typeface="Calibri"/>
              </a:rPr>
              <a:t>philosophy </a:t>
            </a:r>
            <a:r>
              <a:rPr sz="2400" spc="-5" dirty="0">
                <a:latin typeface="Calibri"/>
                <a:cs typeface="Calibri"/>
              </a:rPr>
              <a:t>and</a:t>
            </a:r>
            <a:r>
              <a:rPr sz="2400" spc="-20" dirty="0">
                <a:latin typeface="Calibri"/>
                <a:cs typeface="Calibri"/>
              </a:rPr>
              <a:t> </a:t>
            </a:r>
            <a:r>
              <a:rPr sz="2400" b="1" spc="-5" dirty="0">
                <a:latin typeface="Calibri"/>
                <a:cs typeface="Calibri"/>
              </a:rPr>
              <a:t>neuroscience</a:t>
            </a:r>
            <a:endParaRPr sz="2400">
              <a:latin typeface="Calibri"/>
              <a:cs typeface="Calibri"/>
            </a:endParaRPr>
          </a:p>
          <a:p>
            <a:pPr marL="299085" indent="-286385">
              <a:lnSpc>
                <a:spcPct val="100000"/>
              </a:lnSpc>
              <a:buFont typeface="Calibri"/>
              <a:buChar char="-"/>
              <a:tabLst>
                <a:tab pos="299085" algn="l"/>
                <a:tab pos="299720" algn="l"/>
              </a:tabLst>
            </a:pPr>
            <a:r>
              <a:rPr sz="2400" b="1" spc="-5" dirty="0">
                <a:latin typeface="Calibri"/>
                <a:cs typeface="Calibri"/>
              </a:rPr>
              <a:t>Human </a:t>
            </a:r>
            <a:r>
              <a:rPr sz="2400" b="1" spc="-10" dirty="0">
                <a:latin typeface="Calibri"/>
                <a:cs typeface="Calibri"/>
              </a:rPr>
              <a:t>behaviour</a:t>
            </a:r>
            <a:r>
              <a:rPr sz="2400" spc="-10" dirty="0">
                <a:latin typeface="Calibri"/>
                <a:cs typeface="Calibri"/>
              </a:rPr>
              <a:t>: </a:t>
            </a:r>
            <a:r>
              <a:rPr sz="2400" spc="-15" dirty="0">
                <a:latin typeface="Calibri"/>
                <a:cs typeface="Calibri"/>
              </a:rPr>
              <a:t>start </a:t>
            </a:r>
            <a:r>
              <a:rPr sz="2400" spc="-10" dirty="0">
                <a:latin typeface="Calibri"/>
                <a:cs typeface="Calibri"/>
              </a:rPr>
              <a:t>by </a:t>
            </a:r>
            <a:r>
              <a:rPr sz="2400" spc="-5" dirty="0">
                <a:latin typeface="Calibri"/>
                <a:cs typeface="Calibri"/>
              </a:rPr>
              <a:t>looking </a:t>
            </a:r>
            <a:r>
              <a:rPr sz="2400" spc="-15" dirty="0">
                <a:latin typeface="Calibri"/>
                <a:cs typeface="Calibri"/>
              </a:rPr>
              <a:t>at </a:t>
            </a:r>
            <a:r>
              <a:rPr sz="2400" spc="-5" dirty="0">
                <a:latin typeface="Calibri"/>
                <a:cs typeface="Calibri"/>
              </a:rPr>
              <a:t>human</a:t>
            </a:r>
            <a:r>
              <a:rPr sz="2400" spc="35" dirty="0">
                <a:latin typeface="Calibri"/>
                <a:cs typeface="Calibri"/>
              </a:rPr>
              <a:t> </a:t>
            </a:r>
            <a:r>
              <a:rPr sz="2400" spc="-10" dirty="0">
                <a:latin typeface="Calibri"/>
                <a:cs typeface="Calibri"/>
              </a:rPr>
              <a:t>intelligence.</a:t>
            </a:r>
            <a:endParaRPr sz="2400">
              <a:latin typeface="Calibri"/>
              <a:cs typeface="Calibri"/>
            </a:endParaRPr>
          </a:p>
          <a:p>
            <a:pPr marL="299085" indent="-286385">
              <a:lnSpc>
                <a:spcPct val="100000"/>
              </a:lnSpc>
              <a:buChar char="-"/>
              <a:tabLst>
                <a:tab pos="299085" algn="l"/>
                <a:tab pos="299720" algn="l"/>
              </a:tabLst>
            </a:pPr>
            <a:r>
              <a:rPr sz="2400" spc="-50" dirty="0">
                <a:latin typeface="Calibri"/>
                <a:cs typeface="Calibri"/>
              </a:rPr>
              <a:t>Try </a:t>
            </a:r>
            <a:r>
              <a:rPr sz="2400" spc="-15" dirty="0">
                <a:latin typeface="Calibri"/>
                <a:cs typeface="Calibri"/>
              </a:rPr>
              <a:t>to </a:t>
            </a:r>
            <a:r>
              <a:rPr sz="2400" spc="-5" dirty="0">
                <a:latin typeface="Calibri"/>
                <a:cs typeface="Calibri"/>
              </a:rPr>
              <a:t>model and </a:t>
            </a:r>
            <a:r>
              <a:rPr sz="2400" spc="-15" dirty="0">
                <a:latin typeface="Calibri"/>
                <a:cs typeface="Calibri"/>
              </a:rPr>
              <a:t>copy </a:t>
            </a:r>
            <a:r>
              <a:rPr sz="2400" spc="-5" dirty="0">
                <a:latin typeface="Calibri"/>
                <a:cs typeface="Calibri"/>
              </a:rPr>
              <a:t>human </a:t>
            </a:r>
            <a:r>
              <a:rPr sz="2400" b="1" spc="-10" dirty="0">
                <a:latin typeface="Calibri"/>
                <a:cs typeface="Calibri"/>
              </a:rPr>
              <a:t>neural</a:t>
            </a:r>
            <a:r>
              <a:rPr sz="2400" b="1" spc="30" dirty="0">
                <a:latin typeface="Calibri"/>
                <a:cs typeface="Calibri"/>
              </a:rPr>
              <a:t> </a:t>
            </a:r>
            <a:r>
              <a:rPr sz="2400" b="1" spc="-5" dirty="0">
                <a:latin typeface="Calibri"/>
                <a:cs typeface="Calibri"/>
              </a:rPr>
              <a:t>processing.</a:t>
            </a:r>
            <a:endParaRPr sz="2400">
              <a:latin typeface="Calibri"/>
              <a:cs typeface="Calibri"/>
            </a:endParaRPr>
          </a:p>
          <a:p>
            <a:pPr marL="299085" indent="-286385">
              <a:lnSpc>
                <a:spcPct val="100000"/>
              </a:lnSpc>
              <a:buChar char="-"/>
              <a:tabLst>
                <a:tab pos="299085" algn="l"/>
                <a:tab pos="299720" algn="l"/>
              </a:tabLst>
            </a:pPr>
            <a:r>
              <a:rPr sz="2400" spc="-5" dirty="0">
                <a:latin typeface="Calibri"/>
                <a:cs typeface="Calibri"/>
              </a:rPr>
              <a:t>Importance of </a:t>
            </a:r>
            <a:r>
              <a:rPr sz="2400" spc="-10" dirty="0">
                <a:latin typeface="Calibri"/>
                <a:cs typeface="Calibri"/>
              </a:rPr>
              <a:t>efficient </a:t>
            </a:r>
            <a:r>
              <a:rPr sz="2400" b="1" spc="-5" dirty="0">
                <a:latin typeface="Calibri"/>
                <a:cs typeface="Calibri"/>
              </a:rPr>
              <a:t>knowledge</a:t>
            </a:r>
            <a:r>
              <a:rPr sz="2400" b="1" spc="-25" dirty="0">
                <a:latin typeface="Calibri"/>
                <a:cs typeface="Calibri"/>
              </a:rPr>
              <a:t> </a:t>
            </a:r>
            <a:r>
              <a:rPr sz="2400" b="1" spc="-15" dirty="0">
                <a:latin typeface="Calibri"/>
                <a:cs typeface="Calibri"/>
              </a:rPr>
              <a:t>representations</a:t>
            </a:r>
            <a:r>
              <a:rPr sz="2400" spc="-15" dirty="0">
                <a:latin typeface="Calibri"/>
                <a:cs typeface="Calibri"/>
              </a:rPr>
              <a:t>.</a:t>
            </a:r>
            <a:endParaRPr sz="2400">
              <a:latin typeface="Calibri"/>
              <a:cs typeface="Calibri"/>
            </a:endParaRPr>
          </a:p>
          <a:p>
            <a:pPr marL="299085" indent="-286385">
              <a:lnSpc>
                <a:spcPct val="100000"/>
              </a:lnSpc>
              <a:buChar char="-"/>
              <a:tabLst>
                <a:tab pos="299085" algn="l"/>
                <a:tab pos="299720" algn="l"/>
              </a:tabLst>
            </a:pPr>
            <a:r>
              <a:rPr sz="2400" spc="-5" dirty="0">
                <a:latin typeface="Calibri"/>
                <a:cs typeface="Calibri"/>
              </a:rPr>
              <a:t>Higher </a:t>
            </a:r>
            <a:r>
              <a:rPr sz="2400" b="1" spc="-10" dirty="0">
                <a:latin typeface="Calibri"/>
                <a:cs typeface="Calibri"/>
              </a:rPr>
              <a:t>levels </a:t>
            </a:r>
            <a:r>
              <a:rPr sz="2400" b="1" dirty="0">
                <a:latin typeface="Calibri"/>
                <a:cs typeface="Calibri"/>
              </a:rPr>
              <a:t>of </a:t>
            </a:r>
            <a:r>
              <a:rPr sz="2400" b="1" spc="-10" dirty="0">
                <a:latin typeface="Calibri"/>
                <a:cs typeface="Calibri"/>
              </a:rPr>
              <a:t>abstraction</a:t>
            </a:r>
            <a:r>
              <a:rPr sz="2400" spc="-10" dirty="0">
                <a:latin typeface="Calibri"/>
                <a:cs typeface="Calibri"/>
              </a:rPr>
              <a:t>: </a:t>
            </a:r>
            <a:r>
              <a:rPr sz="2400" spc="-5" dirty="0">
                <a:latin typeface="Calibri"/>
                <a:cs typeface="Calibri"/>
              </a:rPr>
              <a:t>artificial </a:t>
            </a:r>
            <a:r>
              <a:rPr sz="2400" spc="-10" dirty="0">
                <a:latin typeface="Calibri"/>
                <a:cs typeface="Calibri"/>
              </a:rPr>
              <a:t>intelligent</a:t>
            </a:r>
            <a:r>
              <a:rPr sz="2400" spc="-30" dirty="0">
                <a:latin typeface="Calibri"/>
                <a:cs typeface="Calibri"/>
              </a:rPr>
              <a:t> </a:t>
            </a:r>
            <a:r>
              <a:rPr sz="2400" spc="-10" dirty="0">
                <a:latin typeface="Calibri"/>
                <a:cs typeface="Calibri"/>
              </a:rPr>
              <a:t>agents.</a:t>
            </a:r>
            <a:endParaRPr sz="2400">
              <a:latin typeface="Calibri"/>
              <a:cs typeface="Calibri"/>
            </a:endParaRPr>
          </a:p>
          <a:p>
            <a:pPr marL="299085" indent="-286385">
              <a:lnSpc>
                <a:spcPct val="100000"/>
              </a:lnSpc>
              <a:buChar char="-"/>
              <a:tabLst>
                <a:tab pos="299085" algn="l"/>
                <a:tab pos="299720" algn="l"/>
              </a:tabLst>
            </a:pPr>
            <a:r>
              <a:rPr sz="2400" spc="-5" dirty="0">
                <a:latin typeface="Calibri"/>
                <a:cs typeface="Calibri"/>
              </a:rPr>
              <a:t>Expert </a:t>
            </a:r>
            <a:r>
              <a:rPr sz="2400" spc="-20" dirty="0">
                <a:latin typeface="Calibri"/>
                <a:cs typeface="Calibri"/>
              </a:rPr>
              <a:t>systems: </a:t>
            </a:r>
            <a:r>
              <a:rPr sz="2400" spc="-5" dirty="0">
                <a:latin typeface="Calibri"/>
                <a:cs typeface="Calibri"/>
              </a:rPr>
              <a:t>build </a:t>
            </a:r>
            <a:r>
              <a:rPr sz="2400" spc="-10" dirty="0">
                <a:latin typeface="Calibri"/>
                <a:cs typeface="Calibri"/>
              </a:rPr>
              <a:t>knowledge </a:t>
            </a:r>
            <a:r>
              <a:rPr sz="2400" spc="-15" dirty="0">
                <a:latin typeface="Calibri"/>
                <a:cs typeface="Calibri"/>
              </a:rPr>
              <a:t>into</a:t>
            </a:r>
            <a:r>
              <a:rPr sz="2400" spc="-10" dirty="0">
                <a:latin typeface="Calibri"/>
                <a:cs typeface="Calibri"/>
              </a:rPr>
              <a:t> agents.</a:t>
            </a:r>
            <a:endParaRPr sz="2400">
              <a:latin typeface="Calibri"/>
              <a:cs typeface="Calibri"/>
            </a:endParaRPr>
          </a:p>
          <a:p>
            <a:pPr marL="299085" indent="-286385">
              <a:lnSpc>
                <a:spcPct val="100000"/>
              </a:lnSpc>
              <a:buChar char="-"/>
              <a:tabLst>
                <a:tab pos="299085" algn="l"/>
                <a:tab pos="299720" algn="l"/>
              </a:tabLst>
            </a:pPr>
            <a:r>
              <a:rPr sz="2400" spc="-5" dirty="0">
                <a:latin typeface="Calibri"/>
                <a:cs typeface="Calibri"/>
              </a:rPr>
              <a:t>Dealing </a:t>
            </a:r>
            <a:r>
              <a:rPr sz="2400" spc="-10" dirty="0">
                <a:latin typeface="Calibri"/>
                <a:cs typeface="Calibri"/>
              </a:rPr>
              <a:t>appropriately </a:t>
            </a:r>
            <a:r>
              <a:rPr sz="2400" spc="-5" dirty="0">
                <a:latin typeface="Calibri"/>
                <a:cs typeface="Calibri"/>
              </a:rPr>
              <a:t>with </a:t>
            </a:r>
            <a:r>
              <a:rPr sz="2400" b="1" spc="-10" dirty="0">
                <a:latin typeface="Calibri"/>
                <a:cs typeface="Calibri"/>
              </a:rPr>
              <a:t>uncertain</a:t>
            </a:r>
            <a:r>
              <a:rPr sz="2400" b="1" spc="-25" dirty="0">
                <a:latin typeface="Calibri"/>
                <a:cs typeface="Calibri"/>
              </a:rPr>
              <a:t> </a:t>
            </a:r>
            <a:r>
              <a:rPr sz="2400" b="1" spc="-10" dirty="0">
                <a:latin typeface="Calibri"/>
                <a:cs typeface="Calibri"/>
              </a:rPr>
              <a:t>information.</a:t>
            </a:r>
            <a:endParaRPr sz="2400">
              <a:latin typeface="Calibri"/>
              <a:cs typeface="Calibri"/>
            </a:endParaRPr>
          </a:p>
          <a:p>
            <a:pPr marL="299085" indent="-286385">
              <a:lnSpc>
                <a:spcPct val="100000"/>
              </a:lnSpc>
              <a:buChar char="-"/>
              <a:tabLst>
                <a:tab pos="299085" algn="l"/>
                <a:tab pos="299720" algn="l"/>
              </a:tabLst>
            </a:pPr>
            <a:r>
              <a:rPr sz="2400" spc="-5" dirty="0">
                <a:latin typeface="Calibri"/>
                <a:cs typeface="Calibri"/>
              </a:rPr>
              <a:t>Get </a:t>
            </a:r>
            <a:r>
              <a:rPr sz="2400" b="1" spc="-5" dirty="0">
                <a:latin typeface="Calibri"/>
                <a:cs typeface="Calibri"/>
              </a:rPr>
              <a:t>AI machines </a:t>
            </a:r>
            <a:r>
              <a:rPr sz="2400" b="1" spc="-15" dirty="0">
                <a:latin typeface="Calibri"/>
                <a:cs typeface="Calibri"/>
              </a:rPr>
              <a:t>to </a:t>
            </a:r>
            <a:r>
              <a:rPr sz="2400" b="1" spc="-5" dirty="0">
                <a:latin typeface="Calibri"/>
                <a:cs typeface="Calibri"/>
              </a:rPr>
              <a:t>learn </a:t>
            </a:r>
            <a:r>
              <a:rPr sz="2400" spc="-20" dirty="0">
                <a:latin typeface="Calibri"/>
                <a:cs typeface="Calibri"/>
              </a:rPr>
              <a:t>for </a:t>
            </a:r>
            <a:r>
              <a:rPr sz="2400" spc="-5" dirty="0">
                <a:latin typeface="Calibri"/>
                <a:cs typeface="Calibri"/>
              </a:rPr>
              <a:t>themselves</a:t>
            </a:r>
            <a:r>
              <a:rPr sz="2400" spc="-15" dirty="0">
                <a:latin typeface="Calibri"/>
                <a:cs typeface="Calibri"/>
              </a:rPr>
              <a:t> </a:t>
            </a:r>
            <a:r>
              <a:rPr sz="2400" spc="-20" dirty="0">
                <a:latin typeface="Calibri"/>
                <a:cs typeface="Calibri"/>
              </a:rPr>
              <a:t>appropriately.</a:t>
            </a:r>
            <a:endParaRPr sz="2400">
              <a:latin typeface="Calibri"/>
              <a:cs typeface="Calibri"/>
            </a:endParaRPr>
          </a:p>
          <a:p>
            <a:pPr marL="299085" indent="-286385">
              <a:lnSpc>
                <a:spcPct val="100000"/>
              </a:lnSpc>
              <a:buChar char="-"/>
              <a:tabLst>
                <a:tab pos="299085" algn="l"/>
                <a:tab pos="299720" algn="l"/>
                <a:tab pos="1736089" algn="l"/>
              </a:tabLst>
            </a:pPr>
            <a:r>
              <a:rPr sz="2400" spc="-5" dirty="0">
                <a:latin typeface="Calibri"/>
                <a:cs typeface="Calibri"/>
              </a:rPr>
              <a:t>Sub-fields:	</a:t>
            </a:r>
            <a:r>
              <a:rPr sz="2400" b="1" spc="-10" dirty="0">
                <a:latin typeface="Calibri"/>
                <a:cs typeface="Calibri"/>
              </a:rPr>
              <a:t>Knowledge </a:t>
            </a:r>
            <a:r>
              <a:rPr sz="2400" b="1" spc="-15" dirty="0">
                <a:latin typeface="Calibri"/>
                <a:cs typeface="Calibri"/>
              </a:rPr>
              <a:t>Representation, </a:t>
            </a:r>
            <a:r>
              <a:rPr sz="2400" b="1" spc="-10" dirty="0">
                <a:latin typeface="Calibri"/>
                <a:cs typeface="Calibri"/>
              </a:rPr>
              <a:t>Search,</a:t>
            </a:r>
            <a:r>
              <a:rPr sz="2400" b="1" spc="50" dirty="0">
                <a:latin typeface="Calibri"/>
                <a:cs typeface="Calibri"/>
              </a:rPr>
              <a:t> </a:t>
            </a:r>
            <a:r>
              <a:rPr sz="2400" b="1" spc="-5" dirty="0">
                <a:latin typeface="Calibri"/>
                <a:cs typeface="Calibri"/>
              </a:rPr>
              <a:t>Learning</a:t>
            </a:r>
            <a:r>
              <a:rPr sz="2400" spc="-5" dirty="0">
                <a:latin typeface="Calibri"/>
                <a:cs typeface="Calibri"/>
              </a:rPr>
              <a:t>.</a:t>
            </a:r>
            <a:endParaRPr sz="2400">
              <a:latin typeface="Calibri"/>
              <a:cs typeface="Calibri"/>
            </a:endParaRPr>
          </a:p>
          <a:p>
            <a:pPr marL="299085" indent="-286385">
              <a:lnSpc>
                <a:spcPct val="100000"/>
              </a:lnSpc>
              <a:buChar char="-"/>
              <a:tabLst>
                <a:tab pos="299085" algn="l"/>
                <a:tab pos="299720" algn="l"/>
              </a:tabLst>
            </a:pPr>
            <a:r>
              <a:rPr sz="2400" spc="-10" dirty="0">
                <a:latin typeface="Calibri"/>
                <a:cs typeface="Calibri"/>
              </a:rPr>
              <a:t>Research </a:t>
            </a:r>
            <a:r>
              <a:rPr sz="2400" dirty="0">
                <a:latin typeface="Calibri"/>
                <a:cs typeface="Calibri"/>
              </a:rPr>
              <a:t>in </a:t>
            </a:r>
            <a:r>
              <a:rPr sz="2400" spc="-5" dirty="0">
                <a:latin typeface="Calibri"/>
                <a:cs typeface="Calibri"/>
              </a:rPr>
              <a:t>AI</a:t>
            </a:r>
            <a:r>
              <a:rPr sz="2400" b="1" spc="-5" dirty="0">
                <a:latin typeface="Calibri"/>
                <a:cs typeface="Calibri"/>
              </a:rPr>
              <a:t>: </a:t>
            </a:r>
            <a:r>
              <a:rPr sz="2400" b="1" dirty="0">
                <a:latin typeface="Calibri"/>
                <a:cs typeface="Calibri"/>
              </a:rPr>
              <a:t>learning, </a:t>
            </a:r>
            <a:r>
              <a:rPr sz="2400" b="1" spc="-5" dirty="0">
                <a:latin typeface="Calibri"/>
                <a:cs typeface="Calibri"/>
              </a:rPr>
              <a:t>reasoning,</a:t>
            </a:r>
            <a:r>
              <a:rPr sz="2400" b="1" spc="-30" dirty="0">
                <a:latin typeface="Calibri"/>
                <a:cs typeface="Calibri"/>
              </a:rPr>
              <a:t> </a:t>
            </a:r>
            <a:r>
              <a:rPr sz="2400" b="1" spc="-5" dirty="0">
                <a:latin typeface="Calibri"/>
                <a:cs typeface="Calibri"/>
              </a:rPr>
              <a:t>problem-solving</a:t>
            </a:r>
            <a:r>
              <a:rPr sz="2400" spc="-5" dirty="0">
                <a:latin typeface="Calibri"/>
                <a:cs typeface="Calibri"/>
              </a:rPr>
              <a:t>.</a:t>
            </a:r>
            <a:endParaRPr sz="2400">
              <a:latin typeface="Calibri"/>
              <a:cs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16351" y="461581"/>
            <a:ext cx="2508885" cy="696595"/>
          </a:xfrm>
          <a:prstGeom prst="rect">
            <a:avLst/>
          </a:prstGeom>
        </p:spPr>
        <p:txBody>
          <a:bodyPr vert="horz" wrap="square" lIns="0" tIns="13335" rIns="0" bIns="0" rtlCol="0">
            <a:spAutoFit/>
          </a:bodyPr>
          <a:lstStyle/>
          <a:p>
            <a:pPr marL="12700">
              <a:lnSpc>
                <a:spcPct val="100000"/>
              </a:lnSpc>
              <a:spcBef>
                <a:spcPts val="105"/>
              </a:spcBef>
            </a:pPr>
            <a:r>
              <a:rPr dirty="0"/>
              <a:t>C</a:t>
            </a:r>
            <a:r>
              <a:rPr spc="0" dirty="0"/>
              <a:t>o</a:t>
            </a:r>
            <a:r>
              <a:rPr dirty="0"/>
              <a:t>n</a:t>
            </a:r>
            <a:r>
              <a:rPr spc="-5" dirty="0"/>
              <a:t>cl</a:t>
            </a:r>
            <a:r>
              <a:rPr dirty="0"/>
              <a:t>us</a:t>
            </a:r>
            <a:r>
              <a:rPr spc="-5" dirty="0"/>
              <a:t>i</a:t>
            </a:r>
            <a:r>
              <a:rPr spc="0" dirty="0"/>
              <a:t>o</a:t>
            </a:r>
            <a:r>
              <a:rPr dirty="0"/>
              <a:t>n</a:t>
            </a:r>
          </a:p>
        </p:txBody>
      </p:sp>
      <p:sp>
        <p:nvSpPr>
          <p:cNvPr id="5" name="object 5"/>
          <p:cNvSpPr/>
          <p:nvPr/>
        </p:nvSpPr>
        <p:spPr>
          <a:xfrm>
            <a:off x="1295400" y="4267200"/>
            <a:ext cx="3743324" cy="2400299"/>
          </a:xfrm>
          <a:prstGeom prst="rect">
            <a:avLst/>
          </a:prstGeom>
          <a:blipFill>
            <a:blip r:embed="rId2" cstate="print"/>
            <a:stretch>
              <a:fillRect/>
            </a:stretch>
          </a:blipFill>
        </p:spPr>
        <p:txBody>
          <a:bodyPr wrap="square" lIns="0" tIns="0" rIns="0" bIns="0" rtlCol="0"/>
          <a:lstStyle/>
          <a:p>
            <a:endParaRPr/>
          </a:p>
        </p:txBody>
      </p:sp>
      <p:sp>
        <p:nvSpPr>
          <p:cNvPr id="6" name="Text Box 3"/>
          <p:cNvSpPr txBox="1">
            <a:spLocks noChangeArrowheads="1"/>
          </p:cNvSpPr>
          <p:nvPr/>
        </p:nvSpPr>
        <p:spPr bwMode="auto">
          <a:xfrm>
            <a:off x="820963" y="1371600"/>
            <a:ext cx="8170637" cy="2677656"/>
          </a:xfrm>
          <a:prstGeom prst="rect">
            <a:avLst/>
          </a:prstGeom>
          <a:noFill/>
          <a:ln w="9525">
            <a:noFill/>
            <a:miter lim="800000"/>
            <a:headEnd/>
            <a:tailEnd/>
          </a:ln>
          <a:effectLst/>
        </p:spPr>
        <p:txBody>
          <a:bodyPr wrap="square">
            <a:spAutoFit/>
          </a:bodyPr>
          <a:lstStyle/>
          <a:p>
            <a:r>
              <a:rPr lang="en-US" sz="2400" dirty="0"/>
              <a:t>The original question, “Can machines think?”, I believe</a:t>
            </a:r>
          </a:p>
          <a:p>
            <a:r>
              <a:rPr lang="en-US" sz="2400" dirty="0"/>
              <a:t>to be too meaningless to deserve discussion. Nevertheless</a:t>
            </a:r>
          </a:p>
          <a:p>
            <a:r>
              <a:rPr lang="en-US" sz="2400" dirty="0"/>
              <a:t>I believe that at the end of the century the use of words and </a:t>
            </a:r>
          </a:p>
          <a:p>
            <a:r>
              <a:rPr lang="en-US" sz="2400" dirty="0"/>
              <a:t>general educated opinion will have altered so much that one</a:t>
            </a:r>
          </a:p>
          <a:p>
            <a:r>
              <a:rPr lang="en-US" sz="2400" dirty="0"/>
              <a:t>will be able to speak of machines thinking without expecting</a:t>
            </a:r>
          </a:p>
          <a:p>
            <a:r>
              <a:rPr lang="en-US" sz="2400" dirty="0"/>
              <a:t>to be contradicted.</a:t>
            </a:r>
          </a:p>
          <a:p>
            <a:r>
              <a:rPr lang="en-US" sz="2400" dirty="0"/>
              <a:t>					-Alan Turing (1950)</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20214" y="933453"/>
            <a:ext cx="3346132" cy="1986766"/>
          </a:xfrm>
          <a:prstGeom prst="rect">
            <a:avLst/>
          </a:prstGeom>
        </p:spPr>
      </p:pic>
      <p:pic>
        <p:nvPicPr>
          <p:cNvPr id="5" name="Picture 4"/>
          <p:cNvPicPr>
            <a:picLocks noChangeAspect="1"/>
          </p:cNvPicPr>
          <p:nvPr/>
        </p:nvPicPr>
        <p:blipFill>
          <a:blip r:embed="rId4"/>
          <a:stretch>
            <a:fillRect/>
          </a:stretch>
        </p:blipFill>
        <p:spPr>
          <a:xfrm>
            <a:off x="5925067" y="1183996"/>
            <a:ext cx="3250559" cy="1930019"/>
          </a:xfrm>
          <a:prstGeom prst="rect">
            <a:avLst/>
          </a:prstGeom>
        </p:spPr>
      </p:pic>
      <p:pic>
        <p:nvPicPr>
          <p:cNvPr id="6" name="Picture 5"/>
          <p:cNvPicPr>
            <a:picLocks noChangeAspect="1"/>
          </p:cNvPicPr>
          <p:nvPr/>
        </p:nvPicPr>
        <p:blipFill>
          <a:blip r:embed="rId5"/>
          <a:stretch>
            <a:fillRect/>
          </a:stretch>
        </p:blipFill>
        <p:spPr>
          <a:xfrm>
            <a:off x="5998232" y="2550355"/>
            <a:ext cx="3291390" cy="1954263"/>
          </a:xfrm>
          <a:prstGeom prst="rect">
            <a:avLst/>
          </a:prstGeom>
        </p:spPr>
      </p:pic>
      <p:pic>
        <p:nvPicPr>
          <p:cNvPr id="7" name="Picture 6"/>
          <p:cNvPicPr>
            <a:picLocks noChangeAspect="1"/>
          </p:cNvPicPr>
          <p:nvPr/>
        </p:nvPicPr>
        <p:blipFill>
          <a:blip r:embed="rId6"/>
          <a:stretch>
            <a:fillRect/>
          </a:stretch>
        </p:blipFill>
        <p:spPr>
          <a:xfrm>
            <a:off x="5918121" y="3973084"/>
            <a:ext cx="3113395" cy="1848578"/>
          </a:xfrm>
          <a:prstGeom prst="rect">
            <a:avLst/>
          </a:prstGeom>
        </p:spPr>
      </p:pic>
      <p:pic>
        <p:nvPicPr>
          <p:cNvPr id="8" name="Picture 7"/>
          <p:cNvPicPr>
            <a:picLocks noChangeAspect="1"/>
          </p:cNvPicPr>
          <p:nvPr/>
        </p:nvPicPr>
        <p:blipFill>
          <a:blip r:embed="rId7"/>
          <a:stretch>
            <a:fillRect/>
          </a:stretch>
        </p:blipFill>
        <p:spPr>
          <a:xfrm>
            <a:off x="4479404" y="4043140"/>
            <a:ext cx="3297027" cy="1957610"/>
          </a:xfrm>
          <a:prstGeom prst="rect">
            <a:avLst/>
          </a:prstGeom>
        </p:spPr>
      </p:pic>
      <p:pic>
        <p:nvPicPr>
          <p:cNvPr id="9" name="Picture 8"/>
          <p:cNvPicPr>
            <a:picLocks noChangeAspect="1"/>
          </p:cNvPicPr>
          <p:nvPr/>
        </p:nvPicPr>
        <p:blipFill rotWithShape="1">
          <a:blip r:embed="rId8"/>
          <a:srcRect r="5348" b="4506"/>
          <a:stretch/>
        </p:blipFill>
        <p:spPr>
          <a:xfrm>
            <a:off x="1058107" y="4056717"/>
            <a:ext cx="3245289" cy="1944034"/>
          </a:xfrm>
          <a:prstGeom prst="rect">
            <a:avLst/>
          </a:prstGeom>
        </p:spPr>
      </p:pic>
      <p:sp>
        <p:nvSpPr>
          <p:cNvPr id="13" name="TextBox 12"/>
          <p:cNvSpPr txBox="1"/>
          <p:nvPr/>
        </p:nvSpPr>
        <p:spPr>
          <a:xfrm>
            <a:off x="3796050" y="3011832"/>
            <a:ext cx="1649299" cy="1061829"/>
          </a:xfrm>
          <a:prstGeom prst="rect">
            <a:avLst/>
          </a:prstGeom>
          <a:noFill/>
        </p:spPr>
        <p:txBody>
          <a:bodyPr wrap="none" rtlCol="0">
            <a:spAutoFit/>
          </a:bodyPr>
          <a:lstStyle/>
          <a:p>
            <a:pPr algn="ctr"/>
            <a:r>
              <a:rPr lang="en-GB" sz="2100" dirty="0">
                <a:solidFill>
                  <a:schemeClr val="bg1"/>
                </a:solidFill>
              </a:rPr>
              <a:t>Healthcare </a:t>
            </a:r>
          </a:p>
          <a:p>
            <a:pPr algn="ctr"/>
            <a:r>
              <a:rPr lang="en-GB" sz="2100" dirty="0">
                <a:solidFill>
                  <a:schemeClr val="bg1"/>
                </a:solidFill>
              </a:rPr>
              <a:t>Wearables </a:t>
            </a:r>
          </a:p>
          <a:p>
            <a:pPr algn="ctr"/>
            <a:r>
              <a:rPr lang="en-GB" sz="2100" dirty="0">
                <a:solidFill>
                  <a:schemeClr val="bg1"/>
                </a:solidFill>
              </a:rPr>
              <a:t>in the market</a:t>
            </a:r>
          </a:p>
        </p:txBody>
      </p:sp>
      <p:pic>
        <p:nvPicPr>
          <p:cNvPr id="14" name="Picture 13"/>
          <p:cNvPicPr>
            <a:picLocks noChangeAspect="1"/>
          </p:cNvPicPr>
          <p:nvPr/>
        </p:nvPicPr>
        <p:blipFill>
          <a:blip r:embed="rId9"/>
          <a:stretch>
            <a:fillRect/>
          </a:stretch>
        </p:blipFill>
        <p:spPr>
          <a:xfrm>
            <a:off x="387309" y="3906071"/>
            <a:ext cx="2677412" cy="1589713"/>
          </a:xfrm>
          <a:prstGeom prst="rect">
            <a:avLst/>
          </a:prstGeom>
        </p:spPr>
      </p:pic>
      <p:pic>
        <p:nvPicPr>
          <p:cNvPr id="11" name="Picture 10"/>
          <p:cNvPicPr>
            <a:picLocks noChangeAspect="1"/>
          </p:cNvPicPr>
          <p:nvPr/>
        </p:nvPicPr>
        <p:blipFill>
          <a:blip r:embed="rId10"/>
          <a:stretch>
            <a:fillRect/>
          </a:stretch>
        </p:blipFill>
        <p:spPr>
          <a:xfrm>
            <a:off x="187458" y="3011832"/>
            <a:ext cx="2771626" cy="1645653"/>
          </a:xfrm>
          <a:prstGeom prst="rect">
            <a:avLst/>
          </a:prstGeom>
        </p:spPr>
      </p:pic>
      <p:pic>
        <p:nvPicPr>
          <p:cNvPr id="10" name="Picture 9"/>
          <p:cNvPicPr>
            <a:picLocks noChangeAspect="1"/>
          </p:cNvPicPr>
          <p:nvPr/>
        </p:nvPicPr>
        <p:blipFill>
          <a:blip r:embed="rId11"/>
          <a:stretch>
            <a:fillRect/>
          </a:stretch>
        </p:blipFill>
        <p:spPr>
          <a:xfrm>
            <a:off x="194404" y="1412791"/>
            <a:ext cx="2844791" cy="1689095"/>
          </a:xfrm>
          <a:prstGeom prst="rect">
            <a:avLst/>
          </a:prstGeom>
        </p:spPr>
      </p:pic>
      <p:pic>
        <p:nvPicPr>
          <p:cNvPr id="12" name="Picture 11"/>
          <p:cNvPicPr>
            <a:picLocks noChangeAspect="1"/>
          </p:cNvPicPr>
          <p:nvPr/>
        </p:nvPicPr>
        <p:blipFill>
          <a:blip r:embed="rId12"/>
          <a:stretch>
            <a:fillRect/>
          </a:stretch>
        </p:blipFill>
        <p:spPr>
          <a:xfrm>
            <a:off x="1213201" y="853056"/>
            <a:ext cx="2804329" cy="1665071"/>
          </a:xfrm>
          <a:prstGeom prst="rect">
            <a:avLst/>
          </a:prstGeom>
        </p:spPr>
      </p:pic>
      <p:sp>
        <p:nvSpPr>
          <p:cNvPr id="15" name="object 2"/>
          <p:cNvSpPr txBox="1">
            <a:spLocks noGrp="1"/>
          </p:cNvSpPr>
          <p:nvPr>
            <p:ph type="title"/>
          </p:nvPr>
        </p:nvSpPr>
        <p:spPr>
          <a:xfrm>
            <a:off x="1764115" y="34524"/>
            <a:ext cx="6255924" cy="690574"/>
          </a:xfrm>
          <a:prstGeom prst="rect">
            <a:avLst/>
          </a:prstGeom>
        </p:spPr>
        <p:txBody>
          <a:bodyPr vert="horz" wrap="square" lIns="0" tIns="13335" rIns="0" bIns="0" rtlCol="0">
            <a:spAutoFit/>
          </a:bodyPr>
          <a:lstStyle/>
          <a:p>
            <a:pPr marL="12700">
              <a:lnSpc>
                <a:spcPct val="100000"/>
              </a:lnSpc>
              <a:spcBef>
                <a:spcPts val="105"/>
              </a:spcBef>
            </a:pPr>
            <a:r>
              <a:rPr spc="-5" dirty="0"/>
              <a:t>AI in</a:t>
            </a:r>
            <a:r>
              <a:rPr spc="-30" dirty="0"/>
              <a:t> </a:t>
            </a:r>
            <a:r>
              <a:rPr lang="en-GB" spc="-10" dirty="0" smtClean="0"/>
              <a:t>Health and wellbeing</a:t>
            </a:r>
            <a:endParaRPr spc="-10" dirty="0"/>
          </a:p>
        </p:txBody>
      </p:sp>
    </p:spTree>
    <p:extLst>
      <p:ext uri="{BB962C8B-B14F-4D97-AF65-F5344CB8AC3E}">
        <p14:creationId xmlns:p14="http://schemas.microsoft.com/office/powerpoint/2010/main" val="298650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61842" y="461581"/>
            <a:ext cx="3018155" cy="696595"/>
          </a:xfrm>
          <a:prstGeom prst="rect">
            <a:avLst/>
          </a:prstGeom>
        </p:spPr>
        <p:txBody>
          <a:bodyPr vert="horz" wrap="square" lIns="0" tIns="13335" rIns="0" bIns="0" rtlCol="0">
            <a:spAutoFit/>
          </a:bodyPr>
          <a:lstStyle/>
          <a:p>
            <a:pPr marL="12700">
              <a:lnSpc>
                <a:spcPct val="100000"/>
              </a:lnSpc>
              <a:spcBef>
                <a:spcPts val="105"/>
              </a:spcBef>
            </a:pPr>
            <a:r>
              <a:rPr dirty="0"/>
              <a:t>Lab</a:t>
            </a:r>
            <a:r>
              <a:rPr spc="-55" dirty="0"/>
              <a:t> </a:t>
            </a:r>
            <a:r>
              <a:rPr spc="-5" dirty="0"/>
              <a:t>Activities</a:t>
            </a:r>
          </a:p>
        </p:txBody>
      </p:sp>
      <p:sp>
        <p:nvSpPr>
          <p:cNvPr id="3" name="object 3"/>
          <p:cNvSpPr txBox="1"/>
          <p:nvPr/>
        </p:nvSpPr>
        <p:spPr>
          <a:xfrm>
            <a:off x="787459" y="1993893"/>
            <a:ext cx="7451725" cy="492443"/>
          </a:xfrm>
          <a:prstGeom prst="rect">
            <a:avLst/>
          </a:prstGeom>
        </p:spPr>
        <p:txBody>
          <a:bodyPr vert="horz" wrap="square" lIns="0" tIns="91440" rIns="0" bIns="0" rtlCol="0">
            <a:spAutoFit/>
          </a:bodyPr>
          <a:lstStyle/>
          <a:p>
            <a:pPr marL="299085" indent="-286385">
              <a:lnSpc>
                <a:spcPct val="100000"/>
              </a:lnSpc>
              <a:spcBef>
                <a:spcPts val="720"/>
              </a:spcBef>
              <a:buFont typeface="Wingdings"/>
              <a:buChar char=""/>
              <a:tabLst>
                <a:tab pos="299085" algn="l"/>
                <a:tab pos="299720" algn="l"/>
                <a:tab pos="4491355" algn="l"/>
              </a:tabLst>
            </a:pPr>
            <a:r>
              <a:rPr lang="en-GB" sz="2600" dirty="0" smtClean="0">
                <a:solidFill>
                  <a:srgbClr val="002060"/>
                </a:solidFill>
                <a:latin typeface="Calibri"/>
                <a:cs typeface="Calibri"/>
              </a:rPr>
              <a:t>Introduction to Python</a:t>
            </a:r>
            <a:endParaRPr sz="2600" dirty="0">
              <a:solidFill>
                <a:srgbClr val="002060"/>
              </a:solidFill>
              <a:latin typeface="Calibri"/>
              <a:cs typeface="Calibri"/>
            </a:endParaRPr>
          </a:p>
        </p:txBody>
      </p:sp>
      <p:pic>
        <p:nvPicPr>
          <p:cNvPr id="4" name="Picture 3"/>
          <p:cNvPicPr>
            <a:picLocks noChangeAspect="1"/>
          </p:cNvPicPr>
          <p:nvPr/>
        </p:nvPicPr>
        <p:blipFill rotWithShape="1">
          <a:blip r:embed="rId2"/>
          <a:srcRect l="18417" t="56914" r="18759" b="4890"/>
          <a:stretch/>
        </p:blipFill>
        <p:spPr>
          <a:xfrm>
            <a:off x="381000" y="2819400"/>
            <a:ext cx="9718077" cy="3200400"/>
          </a:xfrm>
          <a:prstGeom prst="rect">
            <a:avLst/>
          </a:prstGeom>
        </p:spPr>
      </p:pic>
      <p:sp>
        <p:nvSpPr>
          <p:cNvPr id="5" name="Rectangle 4"/>
          <p:cNvSpPr/>
          <p:nvPr/>
        </p:nvSpPr>
        <p:spPr>
          <a:xfrm>
            <a:off x="304800" y="3733800"/>
            <a:ext cx="7315200" cy="68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ular Callout 5"/>
          <p:cNvSpPr/>
          <p:nvPr/>
        </p:nvSpPr>
        <p:spPr>
          <a:xfrm>
            <a:off x="5486400" y="2003418"/>
            <a:ext cx="3124200" cy="815982"/>
          </a:xfrm>
          <a:prstGeom prst="wedgeRectCallout">
            <a:avLst>
              <a:gd name="adj1" fmla="val -148272"/>
              <a:gd name="adj2" fmla="val 182148"/>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How to use the </a:t>
            </a:r>
            <a:r>
              <a:rPr lang="en-GB" dirty="0" err="1" smtClean="0">
                <a:solidFill>
                  <a:schemeClr val="tx1"/>
                </a:solidFill>
              </a:rPr>
              <a:t>Jupyter</a:t>
            </a:r>
            <a:r>
              <a:rPr lang="en-GB" dirty="0" smtClean="0">
                <a:solidFill>
                  <a:schemeClr val="tx1"/>
                </a:solidFill>
              </a:rPr>
              <a:t> editor</a:t>
            </a:r>
            <a:endParaRPr lang="en-GB" dirty="0">
              <a:solidFill>
                <a:schemeClr val="tx1"/>
              </a:solidFill>
            </a:endParaRPr>
          </a:p>
        </p:txBody>
      </p:sp>
      <p:sp>
        <p:nvSpPr>
          <p:cNvPr id="7" name="Rectangular Callout 6"/>
          <p:cNvSpPr/>
          <p:nvPr/>
        </p:nvSpPr>
        <p:spPr>
          <a:xfrm>
            <a:off x="4503796" y="4926009"/>
            <a:ext cx="3124200" cy="815982"/>
          </a:xfrm>
          <a:prstGeom prst="wedgeRectCallout">
            <a:avLst>
              <a:gd name="adj1" fmla="val -134248"/>
              <a:gd name="adj2" fmla="val -151701"/>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Intro to Python constructs (variables, conditional statements, loops etc.)</a:t>
            </a:r>
            <a:endParaRPr lang="en-GB" dirty="0">
              <a:solidFill>
                <a:schemeClr val="tx1"/>
              </a:solidFill>
            </a:endParaRPr>
          </a:p>
        </p:txBody>
      </p:sp>
      <p:sp>
        <p:nvSpPr>
          <p:cNvPr id="8" name="Rectangular Callout 7"/>
          <p:cNvSpPr/>
          <p:nvPr/>
        </p:nvSpPr>
        <p:spPr>
          <a:xfrm>
            <a:off x="3276600" y="5865014"/>
            <a:ext cx="3124200" cy="815982"/>
          </a:xfrm>
          <a:prstGeom prst="wedgeRectCallout">
            <a:avLst>
              <a:gd name="adj1" fmla="val -92785"/>
              <a:gd name="adj2" fmla="val -246253"/>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Dig further into manipulating lists – important because you need to work with lots of data!</a:t>
            </a:r>
            <a:endParaRPr lang="en-GB" dirty="0">
              <a:solidFill>
                <a:schemeClr val="tx1"/>
              </a:solidFill>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10253" y="461581"/>
            <a:ext cx="2524125" cy="696595"/>
          </a:xfrm>
          <a:prstGeom prst="rect">
            <a:avLst/>
          </a:prstGeom>
        </p:spPr>
        <p:txBody>
          <a:bodyPr vert="horz" wrap="square" lIns="0" tIns="13335" rIns="0" bIns="0" rtlCol="0">
            <a:spAutoFit/>
          </a:bodyPr>
          <a:lstStyle/>
          <a:p>
            <a:pPr marL="12700">
              <a:lnSpc>
                <a:spcPct val="100000"/>
              </a:lnSpc>
              <a:spcBef>
                <a:spcPts val="105"/>
              </a:spcBef>
            </a:pPr>
            <a:r>
              <a:rPr spc="-30" dirty="0"/>
              <a:t>References</a:t>
            </a:r>
          </a:p>
        </p:txBody>
      </p:sp>
      <p:sp>
        <p:nvSpPr>
          <p:cNvPr id="3" name="object 3"/>
          <p:cNvSpPr txBox="1"/>
          <p:nvPr/>
        </p:nvSpPr>
        <p:spPr>
          <a:xfrm>
            <a:off x="993139" y="1608480"/>
            <a:ext cx="7538720" cy="4814138"/>
          </a:xfrm>
          <a:prstGeom prst="rect">
            <a:avLst/>
          </a:prstGeom>
        </p:spPr>
        <p:txBody>
          <a:bodyPr vert="horz" wrap="square" lIns="0" tIns="12700" rIns="0" bIns="0" rtlCol="0">
            <a:spAutoFit/>
          </a:bodyPr>
          <a:lstStyle/>
          <a:p>
            <a:pPr marL="457200" indent="-457200">
              <a:buFont typeface="Arial" panose="020B0604020202020204" pitchFamily="34" charset="0"/>
              <a:buChar char="•"/>
            </a:pPr>
            <a:r>
              <a:rPr lang="en-GB" sz="2400" b="0" i="0" u="none" strike="noStrike" baseline="0" dirty="0" smtClean="0">
                <a:latin typeface="ArialMT"/>
              </a:rPr>
              <a:t>RUSSELL &amp; NORVIG. Artificial Intelligence: A Modern Approach.</a:t>
            </a:r>
          </a:p>
          <a:p>
            <a:pPr marL="457200" indent="-457200">
              <a:buFont typeface="Arial" panose="020B0604020202020204" pitchFamily="34" charset="0"/>
              <a:buChar char="•"/>
            </a:pPr>
            <a:r>
              <a:rPr lang="en-GB" sz="2400" b="0" i="0" u="none" strike="noStrike" baseline="0" dirty="0" smtClean="0">
                <a:latin typeface="ArialMT"/>
              </a:rPr>
              <a:t>RASCHKA. Python Machine Learning. </a:t>
            </a:r>
            <a:r>
              <a:rPr lang="en-GB" sz="2400" b="0" i="0" u="none" strike="noStrike" baseline="0" dirty="0" err="1" smtClean="0">
                <a:latin typeface="ArialMT"/>
              </a:rPr>
              <a:t>Packt</a:t>
            </a:r>
            <a:endParaRPr lang="en-GB" sz="2400" b="0" i="0" u="none" strike="noStrike" baseline="0" dirty="0" smtClean="0">
              <a:latin typeface="ArialMT"/>
            </a:endParaRPr>
          </a:p>
          <a:p>
            <a:pPr marL="457200" indent="-457200">
              <a:buFont typeface="Arial" panose="020B0604020202020204" pitchFamily="34" charset="0"/>
              <a:buChar char="•"/>
            </a:pPr>
            <a:r>
              <a:rPr lang="en-GB" sz="2400" b="0" i="0" u="none" strike="noStrike" baseline="0" dirty="0" smtClean="0">
                <a:latin typeface="ArialMT"/>
              </a:rPr>
              <a:t>RASHID T, 2016, Make Your Own Neural Network, Create Space Publishing</a:t>
            </a:r>
          </a:p>
          <a:p>
            <a:pPr marL="457200" indent="-457200">
              <a:buFont typeface="Arial" panose="020B0604020202020204" pitchFamily="34" charset="0"/>
              <a:buChar char="•"/>
            </a:pPr>
            <a:r>
              <a:rPr lang="en-GB" sz="2400" b="0" i="0" u="none" strike="noStrike" baseline="0" dirty="0" smtClean="0">
                <a:latin typeface="ArialMT"/>
              </a:rPr>
              <a:t>GERON A, 2017, Hands-On Machine Learning with </a:t>
            </a:r>
            <a:r>
              <a:rPr lang="en-GB" sz="2400" b="0" i="0" u="none" strike="noStrike" baseline="0" dirty="0" err="1" smtClean="0">
                <a:latin typeface="ArialMT"/>
              </a:rPr>
              <a:t>Scikit</a:t>
            </a:r>
            <a:r>
              <a:rPr lang="en-GB" sz="2400" b="0" i="0" u="none" strike="noStrike" baseline="0" dirty="0" smtClean="0">
                <a:latin typeface="ArialMT"/>
              </a:rPr>
              <a:t>-Learn and </a:t>
            </a:r>
            <a:r>
              <a:rPr lang="en-GB" sz="2400" b="0" i="0" u="none" strike="noStrike" baseline="0" dirty="0" err="1" smtClean="0">
                <a:latin typeface="ArialMT"/>
              </a:rPr>
              <a:t>TensorFlow</a:t>
            </a:r>
            <a:r>
              <a:rPr lang="en-GB" sz="2400" b="0" i="0" u="none" strike="noStrike" baseline="0" dirty="0" smtClean="0">
                <a:latin typeface="ArialMT"/>
              </a:rPr>
              <a:t> </a:t>
            </a:r>
          </a:p>
          <a:p>
            <a:pPr marL="457200" indent="-457200">
              <a:buFont typeface="Arial" panose="020B0604020202020204" pitchFamily="34" charset="0"/>
              <a:buChar char="•"/>
            </a:pPr>
            <a:r>
              <a:rPr lang="en-GB" sz="2400" b="0" i="0" u="none" strike="noStrike" baseline="0" dirty="0" smtClean="0">
                <a:latin typeface="ArialMT"/>
              </a:rPr>
              <a:t>BISHOP C, 2006 , Pattern Recognition and Machine Learning, Springer</a:t>
            </a:r>
          </a:p>
          <a:p>
            <a:pPr marL="457200" indent="-457200">
              <a:buFont typeface="Arial" panose="020B0604020202020204" pitchFamily="34" charset="0"/>
              <a:buChar char="•"/>
            </a:pPr>
            <a:r>
              <a:rPr lang="en-GB" sz="2400" b="0" i="0" u="none" strike="noStrike" baseline="0" dirty="0" smtClean="0">
                <a:latin typeface="ArialMT"/>
              </a:rPr>
              <a:t>KOWALSKI R, 2011, Computational Logic and Human Thinking, Cambridge University Press.</a:t>
            </a:r>
          </a:p>
          <a:p>
            <a:pPr marL="457200" indent="-457200">
              <a:buFont typeface="Arial" panose="020B0604020202020204" pitchFamily="34" charset="0"/>
              <a:buChar char="•"/>
            </a:pPr>
            <a:r>
              <a:rPr lang="en-GB" sz="2400" b="0" i="0" u="none" strike="noStrike" baseline="0" dirty="0" smtClean="0">
                <a:latin typeface="ArialMT"/>
              </a:rPr>
              <a:t>ERTEL W, 2011, Introduction to Artificial Intelligence, Springer</a:t>
            </a:r>
            <a:endParaRPr sz="2400" dirty="0">
              <a:latin typeface="Calibri"/>
              <a:cs typeface="Calibri"/>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53995" y="461581"/>
            <a:ext cx="3635375" cy="696595"/>
          </a:xfrm>
          <a:prstGeom prst="rect">
            <a:avLst/>
          </a:prstGeom>
        </p:spPr>
        <p:txBody>
          <a:bodyPr vert="horz" wrap="square" lIns="0" tIns="13335" rIns="0" bIns="0" rtlCol="0">
            <a:spAutoFit/>
          </a:bodyPr>
          <a:lstStyle/>
          <a:p>
            <a:pPr marL="12700">
              <a:lnSpc>
                <a:spcPct val="100000"/>
              </a:lnSpc>
              <a:spcBef>
                <a:spcPts val="105"/>
              </a:spcBef>
            </a:pPr>
            <a:r>
              <a:rPr spc="-5" dirty="0"/>
              <a:t>AI in</a:t>
            </a:r>
            <a:r>
              <a:rPr spc="-30" dirty="0"/>
              <a:t> </a:t>
            </a:r>
            <a:r>
              <a:rPr spc="-10" dirty="0"/>
              <a:t>Commerce</a:t>
            </a:r>
          </a:p>
        </p:txBody>
      </p:sp>
      <p:sp>
        <p:nvSpPr>
          <p:cNvPr id="3" name="object 3"/>
          <p:cNvSpPr txBox="1"/>
          <p:nvPr/>
        </p:nvSpPr>
        <p:spPr>
          <a:xfrm>
            <a:off x="495240" y="5314415"/>
            <a:ext cx="7766050" cy="1122680"/>
          </a:xfrm>
          <a:prstGeom prst="rect">
            <a:avLst/>
          </a:prstGeom>
        </p:spPr>
        <p:txBody>
          <a:bodyPr vert="horz" wrap="square" lIns="0" tIns="12700" rIns="0" bIns="0" rtlCol="0">
            <a:spAutoFit/>
          </a:bodyPr>
          <a:lstStyle/>
          <a:p>
            <a:pPr marL="12700" marR="5080" indent="-1905" algn="ctr">
              <a:lnSpc>
                <a:spcPct val="100000"/>
              </a:lnSpc>
              <a:spcBef>
                <a:spcPts val="100"/>
              </a:spcBef>
            </a:pPr>
            <a:r>
              <a:rPr sz="2400" i="1" dirty="0">
                <a:latin typeface="Calibri"/>
                <a:cs typeface="Calibri"/>
              </a:rPr>
              <a:t>AI enabled </a:t>
            </a:r>
            <a:r>
              <a:rPr sz="2400" i="1" spc="-10" dirty="0">
                <a:latin typeface="Calibri"/>
                <a:cs typeface="Calibri"/>
              </a:rPr>
              <a:t>by </a:t>
            </a:r>
            <a:r>
              <a:rPr sz="2400" i="1" dirty="0">
                <a:latin typeface="Calibri"/>
                <a:cs typeface="Calibri"/>
              </a:rPr>
              <a:t>the </a:t>
            </a:r>
            <a:r>
              <a:rPr sz="2400" i="1" spc="-10" dirty="0">
                <a:latin typeface="Calibri"/>
                <a:cs typeface="Calibri"/>
              </a:rPr>
              <a:t>internet involves commerce, </a:t>
            </a:r>
            <a:r>
              <a:rPr sz="2400" i="1" spc="-5" dirty="0">
                <a:latin typeface="Calibri"/>
                <a:cs typeface="Calibri"/>
              </a:rPr>
              <a:t>especially  electronic </a:t>
            </a:r>
            <a:r>
              <a:rPr sz="2400" i="1" spc="-10" dirty="0">
                <a:latin typeface="Calibri"/>
                <a:cs typeface="Calibri"/>
              </a:rPr>
              <a:t>commerce </a:t>
            </a:r>
            <a:r>
              <a:rPr sz="2400" i="1" dirty="0">
                <a:latin typeface="Calibri"/>
                <a:cs typeface="Calibri"/>
              </a:rPr>
              <a:t>and the use of </a:t>
            </a:r>
            <a:r>
              <a:rPr sz="2400" i="1" spc="-5" dirty="0">
                <a:latin typeface="Calibri"/>
                <a:cs typeface="Calibri"/>
              </a:rPr>
              <a:t>software agents </a:t>
            </a:r>
            <a:r>
              <a:rPr sz="2400" i="1" dirty="0">
                <a:latin typeface="Calibri"/>
                <a:cs typeface="Calibri"/>
              </a:rPr>
              <a:t>of </a:t>
            </a:r>
            <a:r>
              <a:rPr sz="2400" i="1" spc="-5" dirty="0">
                <a:latin typeface="Calibri"/>
                <a:cs typeface="Calibri"/>
              </a:rPr>
              <a:t>various  </a:t>
            </a:r>
            <a:r>
              <a:rPr sz="2400" i="1" dirty="0">
                <a:latin typeface="Calibri"/>
                <a:cs typeface="Calibri"/>
              </a:rPr>
              <a:t>sorts </a:t>
            </a:r>
            <a:r>
              <a:rPr sz="2400" i="1" spc="-15" dirty="0">
                <a:latin typeface="Calibri"/>
                <a:cs typeface="Calibri"/>
              </a:rPr>
              <a:t>to </a:t>
            </a:r>
            <a:r>
              <a:rPr sz="2400" i="1" spc="-5" dirty="0">
                <a:latin typeface="Calibri"/>
                <a:cs typeface="Calibri"/>
              </a:rPr>
              <a:t>provide, search </a:t>
            </a:r>
            <a:r>
              <a:rPr sz="2400" i="1" spc="-50" dirty="0">
                <a:latin typeface="Calibri"/>
                <a:cs typeface="Calibri"/>
              </a:rPr>
              <a:t>for, </a:t>
            </a:r>
            <a:r>
              <a:rPr sz="2400" i="1" spc="-5" dirty="0">
                <a:latin typeface="Calibri"/>
                <a:cs typeface="Calibri"/>
              </a:rPr>
              <a:t>analyse </a:t>
            </a:r>
            <a:r>
              <a:rPr sz="2400" i="1" dirty="0">
                <a:latin typeface="Calibri"/>
                <a:cs typeface="Calibri"/>
              </a:rPr>
              <a:t>or </a:t>
            </a:r>
            <a:r>
              <a:rPr sz="2400" i="1" spc="-10" dirty="0">
                <a:latin typeface="Calibri"/>
                <a:cs typeface="Calibri"/>
              </a:rPr>
              <a:t>interpret</a:t>
            </a:r>
            <a:r>
              <a:rPr sz="2400" i="1" spc="55" dirty="0">
                <a:latin typeface="Calibri"/>
                <a:cs typeface="Calibri"/>
              </a:rPr>
              <a:t> </a:t>
            </a:r>
            <a:r>
              <a:rPr sz="2400" i="1" spc="-5" dirty="0">
                <a:latin typeface="Calibri"/>
                <a:cs typeface="Calibri"/>
              </a:rPr>
              <a:t>information.</a:t>
            </a:r>
            <a:endParaRPr sz="2400">
              <a:latin typeface="Calibri"/>
              <a:cs typeface="Calibri"/>
            </a:endParaRPr>
          </a:p>
        </p:txBody>
      </p:sp>
      <p:sp>
        <p:nvSpPr>
          <p:cNvPr id="4" name="object 4"/>
          <p:cNvSpPr/>
          <p:nvPr/>
        </p:nvSpPr>
        <p:spPr>
          <a:xfrm>
            <a:off x="2435656" y="1458650"/>
            <a:ext cx="1865802" cy="3467160"/>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834316" y="4166859"/>
            <a:ext cx="130111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Amazon</a:t>
            </a:r>
            <a:r>
              <a:rPr sz="1800" spc="-55" dirty="0">
                <a:latin typeface="Calibri"/>
                <a:cs typeface="Calibri"/>
              </a:rPr>
              <a:t> </a:t>
            </a:r>
            <a:r>
              <a:rPr sz="1800" spc="-25" dirty="0">
                <a:latin typeface="Calibri"/>
                <a:cs typeface="Calibri"/>
              </a:rPr>
              <a:t>alexa</a:t>
            </a:r>
            <a:endParaRPr sz="1800">
              <a:latin typeface="Calibri"/>
              <a:cs typeface="Calibri"/>
            </a:endParaRPr>
          </a:p>
        </p:txBody>
      </p:sp>
      <p:sp>
        <p:nvSpPr>
          <p:cNvPr id="6" name="object 6"/>
          <p:cNvSpPr/>
          <p:nvPr/>
        </p:nvSpPr>
        <p:spPr>
          <a:xfrm>
            <a:off x="4825797" y="1676053"/>
            <a:ext cx="3797638" cy="330774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1321452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09200" y="239002"/>
            <a:ext cx="5923630" cy="690574"/>
          </a:xfrm>
          <a:prstGeom prst="rect">
            <a:avLst/>
          </a:prstGeom>
        </p:spPr>
        <p:txBody>
          <a:bodyPr vert="horz" wrap="square" lIns="0" tIns="13335" rIns="0" bIns="0" rtlCol="0">
            <a:spAutoFit/>
          </a:bodyPr>
          <a:lstStyle/>
          <a:p>
            <a:pPr marL="12700">
              <a:lnSpc>
                <a:spcPct val="100000"/>
              </a:lnSpc>
              <a:spcBef>
                <a:spcPts val="105"/>
              </a:spcBef>
            </a:pPr>
            <a:r>
              <a:rPr lang="en-GB" spc="-10" dirty="0" smtClean="0"/>
              <a:t>AI and </a:t>
            </a:r>
            <a:r>
              <a:rPr spc="-10" dirty="0" smtClean="0"/>
              <a:t>Self-Driven</a:t>
            </a:r>
            <a:r>
              <a:rPr spc="-35" dirty="0" smtClean="0"/>
              <a:t> </a:t>
            </a:r>
            <a:r>
              <a:rPr spc="-20" dirty="0"/>
              <a:t>Cars</a:t>
            </a:r>
          </a:p>
        </p:txBody>
      </p:sp>
      <p:sp>
        <p:nvSpPr>
          <p:cNvPr id="4" name="object 4"/>
          <p:cNvSpPr txBox="1"/>
          <p:nvPr/>
        </p:nvSpPr>
        <p:spPr>
          <a:xfrm>
            <a:off x="279050" y="5486400"/>
            <a:ext cx="8583930" cy="1120820"/>
          </a:xfrm>
          <a:prstGeom prst="rect">
            <a:avLst/>
          </a:prstGeom>
        </p:spPr>
        <p:txBody>
          <a:bodyPr vert="horz" wrap="square" lIns="0" tIns="12700" rIns="0" bIns="0" rtlCol="0">
            <a:spAutoFit/>
          </a:bodyPr>
          <a:lstStyle/>
          <a:p>
            <a:pPr marL="12700" marR="5080" algn="ctr">
              <a:lnSpc>
                <a:spcPct val="100000"/>
              </a:lnSpc>
            </a:pPr>
            <a:r>
              <a:rPr lang="en-GB" sz="2400" i="1" spc="-5" dirty="0" smtClean="0">
                <a:cs typeface="Calibri"/>
              </a:rPr>
              <a:t>vehicles </a:t>
            </a:r>
            <a:r>
              <a:rPr lang="en-GB" sz="2400" i="1" spc="-5" dirty="0">
                <a:cs typeface="Calibri"/>
              </a:rPr>
              <a:t>have sensors and software that are designed to detect pedestrians, cyclists, vehicles, road work and more from up to three football fields away in all 360 degrees</a:t>
            </a:r>
            <a:r>
              <a:rPr lang="en-GB" sz="2400" i="1" spc="-5" dirty="0" smtClean="0">
                <a:cs typeface="Calibri"/>
              </a:rPr>
              <a:t>.</a:t>
            </a:r>
            <a:endParaRPr sz="2400" dirty="0">
              <a:latin typeface="Calibri"/>
              <a:cs typeface="Calibri"/>
            </a:endParaRPr>
          </a:p>
        </p:txBody>
      </p:sp>
      <p:pic>
        <p:nvPicPr>
          <p:cNvPr id="16386" name="Picture 2" descr="Image result for How Google Waymo vehicles 20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6090" y="1182269"/>
            <a:ext cx="7689850" cy="4051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700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2510" y="461581"/>
            <a:ext cx="6560820" cy="696595"/>
          </a:xfrm>
          <a:prstGeom prst="rect">
            <a:avLst/>
          </a:prstGeom>
        </p:spPr>
        <p:txBody>
          <a:bodyPr vert="horz" wrap="square" lIns="0" tIns="13335" rIns="0" bIns="0" rtlCol="0">
            <a:spAutoFit/>
          </a:bodyPr>
          <a:lstStyle/>
          <a:p>
            <a:pPr marL="12700">
              <a:lnSpc>
                <a:spcPct val="100000"/>
              </a:lnSpc>
              <a:spcBef>
                <a:spcPts val="105"/>
              </a:spcBef>
            </a:pPr>
            <a:r>
              <a:rPr dirty="0"/>
              <a:t>Companies </a:t>
            </a:r>
            <a:r>
              <a:rPr spc="-25" dirty="0"/>
              <a:t>want</a:t>
            </a:r>
            <a:r>
              <a:rPr spc="-20" dirty="0"/>
              <a:t> </a:t>
            </a:r>
            <a:r>
              <a:rPr spc="-15" dirty="0"/>
              <a:t>Intelligence</a:t>
            </a:r>
          </a:p>
        </p:txBody>
      </p:sp>
      <p:sp>
        <p:nvSpPr>
          <p:cNvPr id="3" name="object 3"/>
          <p:cNvSpPr txBox="1"/>
          <p:nvPr/>
        </p:nvSpPr>
        <p:spPr>
          <a:xfrm>
            <a:off x="402267" y="6302183"/>
            <a:ext cx="245745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(image </a:t>
            </a:r>
            <a:r>
              <a:rPr sz="1800" spc="-15" dirty="0">
                <a:latin typeface="Calibri"/>
                <a:cs typeface="Calibri"/>
              </a:rPr>
              <a:t>courtesy </a:t>
            </a:r>
            <a:r>
              <a:rPr sz="1800" spc="-5" dirty="0">
                <a:latin typeface="Calibri"/>
                <a:cs typeface="Calibri"/>
              </a:rPr>
              <a:t>of</a:t>
            </a:r>
            <a:r>
              <a:rPr sz="1800" spc="-15" dirty="0">
                <a:latin typeface="Calibri"/>
                <a:cs typeface="Calibri"/>
              </a:rPr>
              <a:t> </a:t>
            </a:r>
            <a:r>
              <a:rPr sz="1800" i="1" spc="-5" dirty="0">
                <a:latin typeface="Calibri"/>
                <a:cs typeface="Calibri"/>
              </a:rPr>
              <a:t>Nvidia)</a:t>
            </a:r>
            <a:endParaRPr sz="1800">
              <a:latin typeface="Calibri"/>
              <a:cs typeface="Calibri"/>
            </a:endParaRPr>
          </a:p>
        </p:txBody>
      </p:sp>
      <p:sp>
        <p:nvSpPr>
          <p:cNvPr id="4" name="object 4"/>
          <p:cNvSpPr/>
          <p:nvPr/>
        </p:nvSpPr>
        <p:spPr>
          <a:xfrm>
            <a:off x="190500" y="1629155"/>
            <a:ext cx="8303288" cy="407955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03758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44137" y="461581"/>
            <a:ext cx="2853690" cy="696595"/>
          </a:xfrm>
          <a:prstGeom prst="rect">
            <a:avLst/>
          </a:prstGeom>
        </p:spPr>
        <p:txBody>
          <a:bodyPr vert="horz" wrap="square" lIns="0" tIns="13335" rIns="0" bIns="0" rtlCol="0">
            <a:spAutoFit/>
          </a:bodyPr>
          <a:lstStyle/>
          <a:p>
            <a:pPr marL="12700">
              <a:lnSpc>
                <a:spcPct val="100000"/>
              </a:lnSpc>
              <a:spcBef>
                <a:spcPts val="105"/>
              </a:spcBef>
            </a:pPr>
            <a:r>
              <a:rPr spc="-10" dirty="0"/>
              <a:t>Introduction</a:t>
            </a:r>
          </a:p>
        </p:txBody>
      </p:sp>
      <p:sp>
        <p:nvSpPr>
          <p:cNvPr id="3" name="object 3"/>
          <p:cNvSpPr txBox="1"/>
          <p:nvPr/>
        </p:nvSpPr>
        <p:spPr>
          <a:xfrm>
            <a:off x="859420" y="1341844"/>
            <a:ext cx="7846695" cy="4515339"/>
          </a:xfrm>
          <a:prstGeom prst="rect">
            <a:avLst/>
          </a:prstGeom>
        </p:spPr>
        <p:txBody>
          <a:bodyPr vert="horz" wrap="square" lIns="0" tIns="97790" rIns="0" bIns="0" rtlCol="0">
            <a:spAutoFit/>
          </a:bodyPr>
          <a:lstStyle/>
          <a:p>
            <a:pPr marL="299085" indent="-286385">
              <a:lnSpc>
                <a:spcPct val="100000"/>
              </a:lnSpc>
              <a:spcBef>
                <a:spcPts val="770"/>
              </a:spcBef>
              <a:buChar char="-"/>
              <a:tabLst>
                <a:tab pos="299085" algn="l"/>
                <a:tab pos="299720" algn="l"/>
              </a:tabLst>
            </a:pPr>
            <a:r>
              <a:rPr sz="2800" spc="-10" dirty="0">
                <a:latin typeface="Calibri"/>
                <a:cs typeface="Calibri"/>
              </a:rPr>
              <a:t>Artificial </a:t>
            </a:r>
            <a:r>
              <a:rPr sz="2800" spc="-15" dirty="0">
                <a:latin typeface="Calibri"/>
                <a:cs typeface="Calibri"/>
              </a:rPr>
              <a:t>Intelligence </a:t>
            </a:r>
            <a:r>
              <a:rPr sz="2800" spc="-10" dirty="0">
                <a:latin typeface="Calibri"/>
                <a:cs typeface="Calibri"/>
              </a:rPr>
              <a:t>is </a:t>
            </a:r>
            <a:r>
              <a:rPr sz="2800" spc="-5" dirty="0">
                <a:latin typeface="Calibri"/>
                <a:cs typeface="Calibri"/>
              </a:rPr>
              <a:t>a </a:t>
            </a:r>
            <a:r>
              <a:rPr sz="2800" spc="-10" dirty="0">
                <a:latin typeface="Calibri"/>
                <a:cs typeface="Calibri"/>
              </a:rPr>
              <a:t>field that </a:t>
            </a:r>
            <a:r>
              <a:rPr sz="2800" spc="-5" dirty="0">
                <a:latin typeface="Calibri"/>
                <a:cs typeface="Calibri"/>
              </a:rPr>
              <a:t>has a </a:t>
            </a:r>
            <a:r>
              <a:rPr sz="2800" b="1" spc="-10" dirty="0">
                <a:latin typeface="Calibri"/>
                <a:cs typeface="Calibri"/>
              </a:rPr>
              <a:t>long</a:t>
            </a:r>
            <a:r>
              <a:rPr sz="2800" b="1" spc="190" dirty="0">
                <a:latin typeface="Calibri"/>
                <a:cs typeface="Calibri"/>
              </a:rPr>
              <a:t> </a:t>
            </a:r>
            <a:r>
              <a:rPr sz="2800" b="1" spc="-15" dirty="0">
                <a:latin typeface="Calibri"/>
                <a:cs typeface="Calibri"/>
              </a:rPr>
              <a:t>history</a:t>
            </a:r>
            <a:endParaRPr sz="2800" dirty="0">
              <a:latin typeface="Calibri"/>
              <a:cs typeface="Calibri"/>
            </a:endParaRPr>
          </a:p>
          <a:p>
            <a:pPr marL="756285" lvl="1" indent="-286385">
              <a:spcBef>
                <a:spcPts val="675"/>
              </a:spcBef>
              <a:buChar char="-"/>
              <a:tabLst>
                <a:tab pos="299085" algn="l"/>
                <a:tab pos="299720" algn="l"/>
              </a:tabLst>
            </a:pPr>
            <a:r>
              <a:rPr sz="2800" spc="-10" dirty="0">
                <a:latin typeface="Calibri"/>
                <a:cs typeface="Calibri"/>
              </a:rPr>
              <a:t>but is </a:t>
            </a:r>
            <a:r>
              <a:rPr sz="2800" spc="-15" dirty="0">
                <a:latin typeface="Calibri"/>
                <a:cs typeface="Calibri"/>
              </a:rPr>
              <a:t>still </a:t>
            </a:r>
            <a:r>
              <a:rPr sz="2800" b="1" spc="-10" dirty="0">
                <a:latin typeface="Calibri"/>
                <a:cs typeface="Calibri"/>
              </a:rPr>
              <a:t>actively</a:t>
            </a:r>
            <a:r>
              <a:rPr sz="2800" b="1" spc="114" dirty="0">
                <a:latin typeface="Calibri"/>
                <a:cs typeface="Calibri"/>
              </a:rPr>
              <a:t> </a:t>
            </a:r>
            <a:r>
              <a:rPr sz="2800" b="1" spc="-10" dirty="0">
                <a:latin typeface="Calibri"/>
                <a:cs typeface="Calibri"/>
              </a:rPr>
              <a:t>growing</a:t>
            </a:r>
            <a:r>
              <a:rPr sz="2800" spc="-10" dirty="0">
                <a:latin typeface="Calibri"/>
                <a:cs typeface="Calibri"/>
              </a:rPr>
              <a:t>.</a:t>
            </a:r>
            <a:endParaRPr sz="2800" dirty="0">
              <a:latin typeface="Calibri"/>
              <a:cs typeface="Calibri"/>
            </a:endParaRPr>
          </a:p>
          <a:p>
            <a:pPr marL="741045" lvl="1" indent="-271145">
              <a:spcBef>
                <a:spcPts val="670"/>
              </a:spcBef>
              <a:buChar char="-"/>
              <a:tabLst>
                <a:tab pos="283845" algn="l"/>
                <a:tab pos="284480" algn="l"/>
              </a:tabLst>
            </a:pPr>
            <a:r>
              <a:rPr lang="en-GB" sz="2800" spc="-5" dirty="0" smtClean="0">
                <a:latin typeface="Calibri"/>
                <a:cs typeface="Calibri"/>
              </a:rPr>
              <a:t>An important topic</a:t>
            </a:r>
            <a:r>
              <a:rPr sz="2800" spc="-5" dirty="0" smtClean="0">
                <a:latin typeface="Calibri"/>
                <a:cs typeface="Calibri"/>
              </a:rPr>
              <a:t> </a:t>
            </a:r>
            <a:r>
              <a:rPr sz="2800" b="1" spc="-5" dirty="0" smtClean="0">
                <a:latin typeface="Calibri"/>
                <a:cs typeface="Calibri"/>
              </a:rPr>
              <a:t>of </a:t>
            </a:r>
            <a:r>
              <a:rPr sz="2800" b="1" spc="-15" dirty="0">
                <a:latin typeface="Calibri"/>
                <a:cs typeface="Calibri"/>
              </a:rPr>
              <a:t>computer</a:t>
            </a:r>
            <a:r>
              <a:rPr sz="2800" b="1" spc="150" dirty="0">
                <a:latin typeface="Calibri"/>
                <a:cs typeface="Calibri"/>
              </a:rPr>
              <a:t> </a:t>
            </a:r>
            <a:r>
              <a:rPr sz="2800" b="1" spc="-5" dirty="0">
                <a:latin typeface="Calibri"/>
                <a:cs typeface="Calibri"/>
              </a:rPr>
              <a:t>science</a:t>
            </a:r>
            <a:endParaRPr sz="2800" dirty="0">
              <a:latin typeface="Calibri"/>
              <a:cs typeface="Calibri"/>
            </a:endParaRPr>
          </a:p>
          <a:p>
            <a:pPr marL="283845" indent="-271145">
              <a:spcBef>
                <a:spcPts val="675"/>
              </a:spcBef>
              <a:buFontTx/>
              <a:buChar char="-"/>
              <a:tabLst>
                <a:tab pos="283845" algn="l"/>
                <a:tab pos="284480" algn="l"/>
              </a:tabLst>
            </a:pPr>
            <a:r>
              <a:rPr lang="en-GB" sz="2800" b="1" spc="-10" dirty="0" smtClean="0">
                <a:cs typeface="Calibri"/>
              </a:rPr>
              <a:t>Simulation </a:t>
            </a:r>
            <a:r>
              <a:rPr lang="en-GB" sz="2800" spc="-5" dirty="0">
                <a:cs typeface="Calibri"/>
              </a:rPr>
              <a:t>of </a:t>
            </a:r>
            <a:r>
              <a:rPr lang="en-GB" sz="2800" spc="-25" dirty="0">
                <a:cs typeface="Calibri"/>
              </a:rPr>
              <a:t>different </a:t>
            </a:r>
            <a:r>
              <a:rPr lang="en-GB" sz="2800" b="1" spc="-10" dirty="0">
                <a:cs typeface="Calibri"/>
              </a:rPr>
              <a:t>cognitive</a:t>
            </a:r>
            <a:r>
              <a:rPr lang="en-GB" sz="2800" b="1" spc="80" dirty="0">
                <a:cs typeface="Calibri"/>
              </a:rPr>
              <a:t> </a:t>
            </a:r>
            <a:r>
              <a:rPr lang="en-GB" sz="2800" b="1" spc="-5" dirty="0" smtClean="0">
                <a:cs typeface="Calibri"/>
              </a:rPr>
              <a:t>aspects</a:t>
            </a:r>
          </a:p>
          <a:p>
            <a:pPr marL="283845" indent="-271145">
              <a:spcBef>
                <a:spcPts val="675"/>
              </a:spcBef>
              <a:buFontTx/>
              <a:buChar char="-"/>
              <a:tabLst>
                <a:tab pos="283845" algn="l"/>
                <a:tab pos="284480" algn="l"/>
              </a:tabLst>
            </a:pPr>
            <a:r>
              <a:rPr lang="en-GB" sz="2800" b="1" spc="-10" dirty="0">
                <a:cs typeface="Calibri"/>
              </a:rPr>
              <a:t>Problem Solving:</a:t>
            </a:r>
            <a:r>
              <a:rPr lang="en-GB" sz="2800" spc="-10" dirty="0">
                <a:cs typeface="Calibri"/>
              </a:rPr>
              <a:t> Understanding, Reasoning, </a:t>
            </a:r>
            <a:r>
              <a:rPr lang="en-GB" sz="2800" spc="-10" dirty="0" smtClean="0">
                <a:cs typeface="Calibri"/>
              </a:rPr>
              <a:t>Learning</a:t>
            </a:r>
          </a:p>
          <a:p>
            <a:pPr marL="741045" lvl="1" indent="-271145">
              <a:spcBef>
                <a:spcPts val="675"/>
              </a:spcBef>
              <a:buFontTx/>
              <a:buChar char="-"/>
              <a:tabLst>
                <a:tab pos="283845" algn="l"/>
                <a:tab pos="284480" algn="l"/>
              </a:tabLst>
            </a:pPr>
            <a:r>
              <a:rPr lang="en-GB" sz="2800" b="1" spc="-15" dirty="0" smtClean="0">
                <a:cs typeface="Calibri"/>
              </a:rPr>
              <a:t>expand </a:t>
            </a:r>
            <a:r>
              <a:rPr lang="en-GB" sz="2800" spc="-5" dirty="0">
                <a:cs typeface="Calibri"/>
              </a:rPr>
              <a:t>and </a:t>
            </a:r>
            <a:r>
              <a:rPr lang="en-GB" sz="2800" b="1" spc="-10" dirty="0">
                <a:cs typeface="Calibri"/>
              </a:rPr>
              <a:t>augment </a:t>
            </a:r>
            <a:r>
              <a:rPr lang="en-GB" sz="2800" b="1" spc="-10" dirty="0" smtClean="0">
                <a:cs typeface="Calibri"/>
              </a:rPr>
              <a:t>(not replace) </a:t>
            </a:r>
            <a:r>
              <a:rPr lang="en-GB" sz="2800" spc="-10" dirty="0" smtClean="0">
                <a:cs typeface="Calibri"/>
              </a:rPr>
              <a:t>human</a:t>
            </a:r>
            <a:r>
              <a:rPr lang="en-GB" sz="2800" spc="240" dirty="0" smtClean="0">
                <a:cs typeface="Calibri"/>
              </a:rPr>
              <a:t> </a:t>
            </a:r>
            <a:r>
              <a:rPr lang="en-GB" sz="2800" spc="-25" dirty="0">
                <a:cs typeface="Calibri"/>
              </a:rPr>
              <a:t>capability</a:t>
            </a:r>
            <a:r>
              <a:rPr lang="en-GB" sz="2800" spc="-25" dirty="0" smtClean="0">
                <a:cs typeface="Calibri"/>
              </a:rPr>
              <a:t>.</a:t>
            </a:r>
            <a:endParaRPr lang="en-GB" sz="2800" dirty="0">
              <a:cs typeface="Calibri"/>
            </a:endParaRPr>
          </a:p>
          <a:p>
            <a:pPr marL="283845" indent="-271145">
              <a:lnSpc>
                <a:spcPct val="100000"/>
              </a:lnSpc>
              <a:spcBef>
                <a:spcPts val="675"/>
              </a:spcBef>
              <a:buChar char="-"/>
              <a:tabLst>
                <a:tab pos="283845" algn="l"/>
                <a:tab pos="284480" algn="l"/>
              </a:tabLst>
            </a:pPr>
            <a:r>
              <a:rPr sz="2800" spc="-15" dirty="0" smtClean="0">
                <a:latin typeface="Calibri"/>
                <a:cs typeface="Calibri"/>
              </a:rPr>
              <a:t>Numerous </a:t>
            </a:r>
            <a:r>
              <a:rPr sz="2800" b="1" spc="-10" dirty="0">
                <a:latin typeface="Calibri"/>
                <a:cs typeface="Calibri"/>
              </a:rPr>
              <a:t>applications </a:t>
            </a:r>
            <a:r>
              <a:rPr sz="2800" spc="-5" dirty="0">
                <a:latin typeface="Calibri"/>
                <a:cs typeface="Calibri"/>
              </a:rPr>
              <a:t>and </a:t>
            </a:r>
            <a:r>
              <a:rPr sz="2800" spc="-15" dirty="0">
                <a:latin typeface="Calibri"/>
                <a:cs typeface="Calibri"/>
              </a:rPr>
              <a:t>huge </a:t>
            </a:r>
            <a:r>
              <a:rPr sz="2800" spc="-10" dirty="0">
                <a:latin typeface="Calibri"/>
                <a:cs typeface="Calibri"/>
              </a:rPr>
              <a:t>possibilities in</a:t>
            </a:r>
            <a:r>
              <a:rPr sz="2800" spc="235" dirty="0">
                <a:latin typeface="Calibri"/>
                <a:cs typeface="Calibri"/>
              </a:rPr>
              <a:t> </a:t>
            </a:r>
            <a:r>
              <a:rPr sz="2800" spc="-5" dirty="0" smtClean="0">
                <a:latin typeface="Calibri"/>
                <a:cs typeface="Calibri"/>
              </a:rPr>
              <a:t>AI</a:t>
            </a:r>
            <a:r>
              <a:rPr lang="en-GB" sz="2800" spc="-5" dirty="0" smtClean="0">
                <a:latin typeface="Calibri"/>
                <a:cs typeface="Calibri"/>
              </a:rPr>
              <a:t>!</a:t>
            </a:r>
            <a:endParaRPr sz="2800" dirty="0">
              <a:latin typeface="Calibri"/>
              <a:cs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a:t>The Beginnings</a:t>
            </a:r>
          </a:p>
        </p:txBody>
      </p:sp>
      <p:sp>
        <p:nvSpPr>
          <p:cNvPr id="10243" name="Rectangle 3"/>
          <p:cNvSpPr>
            <a:spLocks noGrp="1" noChangeArrowheads="1"/>
          </p:cNvSpPr>
          <p:nvPr>
            <p:ph type="body" idx="1"/>
          </p:nvPr>
        </p:nvSpPr>
        <p:spPr>
          <a:xfrm>
            <a:off x="1020781" y="1368211"/>
            <a:ext cx="6827819" cy="5632311"/>
          </a:xfrm>
        </p:spPr>
        <p:txBody>
          <a:bodyPr/>
          <a:lstStyle/>
          <a:p>
            <a:r>
              <a:rPr lang="en-US" altLang="en-US" dirty="0" smtClean="0">
                <a:solidFill>
                  <a:srgbClr val="0070C0"/>
                </a:solidFill>
              </a:rPr>
              <a:t>Science fiction </a:t>
            </a:r>
          </a:p>
          <a:p>
            <a:pPr marL="342900" indent="-342900">
              <a:buFontTx/>
              <a:buChar char="-"/>
            </a:pPr>
            <a:r>
              <a:rPr lang="en-US" altLang="en-US" dirty="0" smtClean="0"/>
              <a:t>1942, Isaac </a:t>
            </a:r>
            <a:r>
              <a:rPr lang="en-US" altLang="en-US" dirty="0"/>
              <a:t>Asimov publishes the three laws of </a:t>
            </a:r>
            <a:r>
              <a:rPr lang="en-US" altLang="en-US" dirty="0" smtClean="0"/>
              <a:t>robotics.  </a:t>
            </a:r>
            <a:r>
              <a:rPr lang="en-GB" altLang="en-US" sz="1600" dirty="0" smtClean="0"/>
              <a:t>A </a:t>
            </a:r>
            <a:r>
              <a:rPr lang="en-GB" altLang="en-US" sz="1600" dirty="0"/>
              <a:t>robot may not injure a human being or, through inaction, allow a human being to come to harm. A robot must obey orders given it by human beings except where such orders would conflict with the First Law. A robot must protect its own existence as long as such protection does not conflict with the First or Second Law</a:t>
            </a:r>
            <a:r>
              <a:rPr lang="en-GB" altLang="en-US" sz="1600" dirty="0" smtClean="0"/>
              <a:t>.</a:t>
            </a:r>
          </a:p>
          <a:p>
            <a:pPr marL="285750" indent="-285750">
              <a:buFontTx/>
              <a:buChar char="-"/>
            </a:pPr>
            <a:r>
              <a:rPr lang="en-GB" altLang="en-US" dirty="0"/>
              <a:t>Also </a:t>
            </a:r>
            <a:r>
              <a:rPr lang="en-GB" altLang="en-US" dirty="0" smtClean="0"/>
              <a:t>the “2001 space Odyssey” by Sir Arthur C. Clark </a:t>
            </a:r>
            <a:endParaRPr lang="en-GB" altLang="en-US" dirty="0"/>
          </a:p>
          <a:p>
            <a:pPr marL="285750" indent="-285750">
              <a:buFontTx/>
              <a:buChar char="-"/>
            </a:pPr>
            <a:endParaRPr lang="en-GB" altLang="en-US" sz="1600" dirty="0" smtClean="0"/>
          </a:p>
          <a:p>
            <a:endParaRPr lang="en-GB" altLang="en-US" sz="1600" dirty="0" smtClean="0"/>
          </a:p>
          <a:p>
            <a:r>
              <a:rPr lang="en-US" altLang="en-US" sz="2400" dirty="0" smtClean="0">
                <a:solidFill>
                  <a:srgbClr val="0070C0"/>
                </a:solidFill>
              </a:rPr>
              <a:t>AI as a field</a:t>
            </a:r>
            <a:endParaRPr lang="en-US" altLang="en-US" sz="2400" dirty="0">
              <a:solidFill>
                <a:srgbClr val="0070C0"/>
              </a:solidFill>
            </a:endParaRPr>
          </a:p>
          <a:p>
            <a:r>
              <a:rPr lang="en-US" altLang="en-US" dirty="0" smtClean="0"/>
              <a:t>- 1950, Alan </a:t>
            </a:r>
            <a:r>
              <a:rPr lang="en-US" altLang="en-US" dirty="0"/>
              <a:t>Turing </a:t>
            </a:r>
            <a:r>
              <a:rPr lang="en-US" altLang="en-US" dirty="0" smtClean="0"/>
              <a:t>(Cambridge) publishes </a:t>
            </a:r>
            <a:r>
              <a:rPr lang="en-US" altLang="en-US" dirty="0"/>
              <a:t>the </a:t>
            </a:r>
            <a:r>
              <a:rPr lang="en-US" altLang="en-US" i="1" dirty="0"/>
              <a:t>Turing Test</a:t>
            </a:r>
            <a:r>
              <a:rPr lang="en-US" altLang="en-US" dirty="0"/>
              <a:t>, a means of determining if a machine can </a:t>
            </a:r>
            <a:r>
              <a:rPr lang="en-US" altLang="en-US" dirty="0" smtClean="0"/>
              <a:t>think</a:t>
            </a:r>
          </a:p>
          <a:p>
            <a:endParaRPr lang="en-US" altLang="en-US" dirty="0"/>
          </a:p>
          <a:p>
            <a:r>
              <a:rPr lang="en-US" altLang="en-US" dirty="0" smtClean="0"/>
              <a:t>- 1956, The </a:t>
            </a:r>
            <a:r>
              <a:rPr lang="en-US" altLang="en-US" dirty="0"/>
              <a:t>term Artificial Intelligence is coined at a meeting at Dartmouth College </a:t>
            </a:r>
            <a:endParaRPr lang="en-US" altLang="en-US" dirty="0" smtClean="0"/>
          </a:p>
          <a:p>
            <a:pPr lvl="1"/>
            <a:r>
              <a:rPr lang="en-GB" altLang="en-US" dirty="0" smtClean="0"/>
              <a:t>- Arguably the seminal </a:t>
            </a:r>
            <a:r>
              <a:rPr lang="en-GB" altLang="en-US" dirty="0"/>
              <a:t>event for artificial intelligence as a </a:t>
            </a:r>
            <a:r>
              <a:rPr lang="en-GB" altLang="en-US" dirty="0" smtClean="0"/>
              <a:t>field</a:t>
            </a:r>
          </a:p>
          <a:p>
            <a:pPr lvl="1"/>
            <a:r>
              <a:rPr lang="en-GB" altLang="en-US" dirty="0"/>
              <a:t>Organised by John </a:t>
            </a:r>
            <a:r>
              <a:rPr lang="en-GB" altLang="en-US" dirty="0" smtClean="0"/>
              <a:t>McCarthy (MIT, Stanford)</a:t>
            </a:r>
          </a:p>
          <a:p>
            <a:pPr lvl="1"/>
            <a:r>
              <a:rPr lang="en-GB" altLang="en-US" dirty="0" smtClean="0"/>
              <a:t>- Invented </a:t>
            </a:r>
            <a:r>
              <a:rPr lang="en-GB" altLang="en-US" dirty="0"/>
              <a:t>Lisp in the late 1950s</a:t>
            </a:r>
            <a:endParaRPr lang="en-US" altLang="en-US" dirty="0" smtClean="0"/>
          </a:p>
        </p:txBody>
      </p:sp>
      <p:pic>
        <p:nvPicPr>
          <p:cNvPr id="2" name="Picture 1"/>
          <p:cNvPicPr>
            <a:picLocks noChangeAspect="1"/>
          </p:cNvPicPr>
          <p:nvPr/>
        </p:nvPicPr>
        <p:blipFill>
          <a:blip r:embed="rId3"/>
          <a:stretch>
            <a:fillRect/>
          </a:stretch>
        </p:blipFill>
        <p:spPr>
          <a:xfrm>
            <a:off x="8108372" y="1368211"/>
            <a:ext cx="838200" cy="1215390"/>
          </a:xfrm>
          <a:prstGeom prst="rect">
            <a:avLst/>
          </a:prstGeom>
        </p:spPr>
      </p:pic>
      <p:sp>
        <p:nvSpPr>
          <p:cNvPr id="7" name="object 4"/>
          <p:cNvSpPr/>
          <p:nvPr/>
        </p:nvSpPr>
        <p:spPr>
          <a:xfrm>
            <a:off x="7979258" y="4114800"/>
            <a:ext cx="1142454" cy="1232714"/>
          </a:xfrm>
          <a:prstGeom prst="rect">
            <a:avLst/>
          </a:prstGeom>
          <a:blipFill>
            <a:blip r:embed="rId4" cstate="print"/>
            <a:srcRect/>
            <a:stretch>
              <a:fillRect l="-1" t="2" r="-143408" b="-8144"/>
            </a:stretch>
          </a:blipFill>
        </p:spPr>
        <p:txBody>
          <a:bodyPr wrap="square" lIns="0" tIns="0" rIns="0" bIns="0" rtlCol="0"/>
          <a:lstStyle/>
          <a:p>
            <a:endParaRPr/>
          </a:p>
        </p:txBody>
      </p:sp>
      <p:pic>
        <p:nvPicPr>
          <p:cNvPr id="3" name="Picture 2"/>
          <p:cNvPicPr>
            <a:picLocks noChangeAspect="1"/>
          </p:cNvPicPr>
          <p:nvPr/>
        </p:nvPicPr>
        <p:blipFill rotWithShape="1">
          <a:blip r:embed="rId5"/>
          <a:srcRect l="7273" r="27273"/>
          <a:stretch/>
        </p:blipFill>
        <p:spPr>
          <a:xfrm>
            <a:off x="7987745" y="5675684"/>
            <a:ext cx="1123081" cy="1138679"/>
          </a:xfrm>
          <a:prstGeom prst="rect">
            <a:avLst/>
          </a:prstGeom>
        </p:spPr>
      </p:pic>
      <p:pic>
        <p:nvPicPr>
          <p:cNvPr id="8" name="Picture 2" descr="Clarke in February 1965, with props for2001: A Space Odyssey"/>
          <p:cNvPicPr>
            <a:picLocks noChangeAspect="1" noChangeArrowheads="1"/>
          </p:cNvPicPr>
          <p:nvPr/>
        </p:nvPicPr>
        <p:blipFill rotWithShape="1">
          <a:blip r:embed="rId6">
            <a:extLst>
              <a:ext uri="{28A0092B-C50C-407E-A947-70E740481C1C}">
                <a14:useLocalDpi xmlns:a14="http://schemas.microsoft.com/office/drawing/2010/main" val="0"/>
              </a:ext>
            </a:extLst>
          </a:blip>
          <a:srcRect l="29320" r="11818" b="16419"/>
          <a:stretch/>
        </p:blipFill>
        <p:spPr bwMode="auto">
          <a:xfrm>
            <a:off x="8030904" y="2743200"/>
            <a:ext cx="915668" cy="878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22854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2406</TotalTime>
  <Words>3169</Words>
  <Application>Microsoft Office PowerPoint</Application>
  <PresentationFormat>On-screen Show (4:3)</PresentationFormat>
  <Paragraphs>327</Paragraphs>
  <Slides>41</Slides>
  <Notes>13</Notes>
  <HiddenSlides>5</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ArialMT</vt:lpstr>
      <vt:lpstr>Calibri</vt:lpstr>
      <vt:lpstr>Times New Roman</vt:lpstr>
      <vt:lpstr>Wingdings</vt:lpstr>
      <vt:lpstr>Office Theme</vt:lpstr>
      <vt:lpstr>Advanced Artificial Intelligence  CM4107 (Week 1)</vt:lpstr>
      <vt:lpstr>What is AI?</vt:lpstr>
      <vt:lpstr>PowerPoint Presentation</vt:lpstr>
      <vt:lpstr>AI in Health and wellbeing</vt:lpstr>
      <vt:lpstr>AI in Commerce</vt:lpstr>
      <vt:lpstr>AI and Self-Driven Cars</vt:lpstr>
      <vt:lpstr>Companies want Intelligence</vt:lpstr>
      <vt:lpstr>Introduction</vt:lpstr>
      <vt:lpstr>The Beginnings</vt:lpstr>
      <vt:lpstr>Modern History of AI</vt:lpstr>
      <vt:lpstr>The Turing Test</vt:lpstr>
      <vt:lpstr>The Turing Test</vt:lpstr>
      <vt:lpstr>The Turing Test</vt:lpstr>
      <vt:lpstr>Strength of the Test</vt:lpstr>
      <vt:lpstr>What does it mean if a computer passes the Turing Test?</vt:lpstr>
      <vt:lpstr>Chinese Room</vt:lpstr>
      <vt:lpstr>Chinese Room substitution</vt:lpstr>
      <vt:lpstr>Systems Reply</vt:lpstr>
      <vt:lpstr>Robot Reply</vt:lpstr>
      <vt:lpstr>Chinese Room Conclusion</vt:lpstr>
      <vt:lpstr>How would you show that a machine can think?  In other words what tests might you propose to confirm human-level of artificial intelligence?   </vt:lpstr>
      <vt:lpstr>Is AI an existential threat?</vt:lpstr>
      <vt:lpstr>Ethical Issues of AI</vt:lpstr>
      <vt:lpstr>AI Topics </vt:lpstr>
      <vt:lpstr>Our focus will be Machine Learning</vt:lpstr>
      <vt:lpstr>Machine Learning Approach</vt:lpstr>
      <vt:lpstr>Supervised Learning</vt:lpstr>
      <vt:lpstr>Handwriting Recognition</vt:lpstr>
      <vt:lpstr>Supervised learning algorithms</vt:lpstr>
      <vt:lpstr>Unsupervised learning</vt:lpstr>
      <vt:lpstr>Unsupervised learning algorithms</vt:lpstr>
      <vt:lpstr>Unsupervised learning – anomaly detection</vt:lpstr>
      <vt:lpstr>Reinforcement Learning</vt:lpstr>
      <vt:lpstr>Semi-supervised learning</vt:lpstr>
      <vt:lpstr>Lazy-learning versus model-based learning</vt:lpstr>
      <vt:lpstr>Lazy-learning versus model-based learning</vt:lpstr>
      <vt:lpstr>Challenges for machine learning</vt:lpstr>
      <vt:lpstr>Conclusion</vt:lpstr>
      <vt:lpstr>Conclusion</vt:lpstr>
      <vt:lpstr>Lab Activities</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Artificial Intelligence</dc:title>
  <dc:creator>yann savoye</dc:creator>
  <cp:lastModifiedBy>Nirmalie Wiratunga</cp:lastModifiedBy>
  <cp:revision>33</cp:revision>
  <dcterms:created xsi:type="dcterms:W3CDTF">2018-09-17T13:25:42Z</dcterms:created>
  <dcterms:modified xsi:type="dcterms:W3CDTF">2018-09-21T09:14:42Z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2017-09-28T00:00:00Z</vt:filetime>
  </property>
  <property fmtid="{D5CDD505-2E9C-101B-9397-08002B2CF9AE}" pid="3" name="Creator">
    <vt:lpwstr>Acrobat PDFMaker 17 for PowerPoint</vt:lpwstr>
  </property>
  <property fmtid="{D5CDD505-2E9C-101B-9397-08002B2CF9AE}" pid="4" name="LastSaved">
    <vt:filetime>2018-09-17T00:00:00Z</vt:filetime>
  </property>
</Properties>
</file>